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98" r:id="rId2"/>
    <p:sldId id="258" r:id="rId3"/>
    <p:sldId id="259" r:id="rId4"/>
    <p:sldId id="266" r:id="rId5"/>
    <p:sldId id="299" r:id="rId6"/>
    <p:sldId id="269" r:id="rId7"/>
    <p:sldId id="282" r:id="rId8"/>
    <p:sldId id="300" r:id="rId9"/>
    <p:sldId id="283" r:id="rId10"/>
    <p:sldId id="305" r:id="rId11"/>
    <p:sldId id="296" r:id="rId12"/>
    <p:sldId id="301" r:id="rId13"/>
    <p:sldId id="297" r:id="rId14"/>
    <p:sldId id="304" r:id="rId15"/>
    <p:sldId id="286" r:id="rId16"/>
    <p:sldId id="287" r:id="rId17"/>
    <p:sldId id="272" r:id="rId18"/>
    <p:sldId id="290" r:id="rId19"/>
    <p:sldId id="292" r:id="rId20"/>
    <p:sldId id="295" r:id="rId21"/>
    <p:sldId id="302" r:id="rId22"/>
    <p:sldId id="306" r:id="rId23"/>
    <p:sldId id="303" r:id="rId24"/>
    <p:sldId id="30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58" autoAdjust="0"/>
  </p:normalViewPr>
  <p:slideViewPr>
    <p:cSldViewPr>
      <p:cViewPr>
        <p:scale>
          <a:sx n="80" d="100"/>
          <a:sy n="80" d="100"/>
        </p:scale>
        <p:origin x="-1068"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F13041-1BEB-4837-A833-46BC104A546E}" type="datetimeFigureOut">
              <a:rPr lang="en-US" smtClean="0"/>
              <a:pPr/>
              <a:t>9/13/2010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426D72-2288-4864-9AE5-27F0932C97E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TextEdit="1"/>
          </p:cNvSpPr>
          <p:nvPr>
            <p:ph type="sldImg"/>
          </p:nvPr>
        </p:nvSpPr>
        <p:spPr bwMode="auto">
          <a:noFill/>
          <a:ln>
            <a:solidFill>
              <a:srgbClr val="000000"/>
            </a:solidFill>
            <a:miter lim="800000"/>
            <a:headEnd/>
            <a:tailEnd/>
          </a:ln>
        </p:spPr>
      </p:sp>
      <p:sp>
        <p:nvSpPr>
          <p:cNvPr id="29699"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426D72-2288-4864-9AE5-27F0932C97E8}"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426D72-2288-4864-9AE5-27F0932C97E8}"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t-IT" dirty="0" smtClean="0"/>
              <a:t>Anything</a:t>
            </a:r>
            <a:r>
              <a:rPr lang="it-IT" baseline="0" dirty="0" smtClean="0"/>
              <a:t> else?</a:t>
            </a:r>
            <a:endParaRPr lang="en-US" dirty="0"/>
          </a:p>
        </p:txBody>
      </p:sp>
      <p:sp>
        <p:nvSpPr>
          <p:cNvPr id="4" name="Slide Number Placeholder 3"/>
          <p:cNvSpPr>
            <a:spLocks noGrp="1"/>
          </p:cNvSpPr>
          <p:nvPr>
            <p:ph type="sldNum" sz="quarter" idx="10"/>
          </p:nvPr>
        </p:nvSpPr>
        <p:spPr/>
        <p:txBody>
          <a:bodyPr/>
          <a:lstStyle/>
          <a:p>
            <a:fld id="{4B426D72-2288-4864-9AE5-27F0932C97E8}"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t-IT" dirty="0" smtClean="0"/>
              <a:t>AS</a:t>
            </a:r>
            <a:r>
              <a:rPr lang="it-IT" baseline="0" dirty="0" smtClean="0"/>
              <a:t> non è necessario...</a:t>
            </a:r>
            <a:endParaRPr lang="en-US" dirty="0"/>
          </a:p>
        </p:txBody>
      </p:sp>
      <p:sp>
        <p:nvSpPr>
          <p:cNvPr id="4" name="Slide Number Placeholder 3"/>
          <p:cNvSpPr>
            <a:spLocks noGrp="1"/>
          </p:cNvSpPr>
          <p:nvPr>
            <p:ph type="sldNum" sz="quarter" idx="10"/>
          </p:nvPr>
        </p:nvSpPr>
        <p:spPr/>
        <p:txBody>
          <a:bodyPr/>
          <a:lstStyle/>
          <a:p>
            <a:fld id="{4B426D72-2288-4864-9AE5-27F0932C97E8}"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t-IT" dirty="0" smtClean="0"/>
              <a:t>Come specifichiamo</a:t>
            </a:r>
            <a:r>
              <a:rPr lang="it-IT" baseline="0" dirty="0" smtClean="0"/>
              <a:t> chiaramente quei messaggi che intercettiamo ma decidiamo di non ritrasmettere?</a:t>
            </a:r>
            <a:endParaRPr lang="en-US" dirty="0"/>
          </a:p>
        </p:txBody>
      </p:sp>
      <p:sp>
        <p:nvSpPr>
          <p:cNvPr id="4" name="Slide Number Placeholder 3"/>
          <p:cNvSpPr>
            <a:spLocks noGrp="1"/>
          </p:cNvSpPr>
          <p:nvPr>
            <p:ph type="sldNum" sz="quarter" idx="10"/>
          </p:nvPr>
        </p:nvSpPr>
        <p:spPr/>
        <p:txBody>
          <a:bodyPr/>
          <a:lstStyle/>
          <a:p>
            <a:fld id="{4B426D72-2288-4864-9AE5-27F0932C97E8}"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C55DE4F-F2D3-4EE3-A213-91DD3939F8E7}"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C55DE4F-F2D3-4EE3-A213-91DD3939F8E7}"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C55DE4F-F2D3-4EE3-A213-91DD3939F8E7}"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t-IT" dirty="0" smtClean="0"/>
              <a:t>Occhio</a:t>
            </a:r>
            <a:r>
              <a:rPr lang="it-IT" baseline="0" dirty="0" smtClean="0"/>
              <a:t> sistemare le notazioni, indicare che il contenitore è C...</a:t>
            </a:r>
            <a:endParaRPr lang="en-US" dirty="0"/>
          </a:p>
        </p:txBody>
      </p:sp>
      <p:sp>
        <p:nvSpPr>
          <p:cNvPr id="4" name="Slide Number Placeholder 3"/>
          <p:cNvSpPr>
            <a:spLocks noGrp="1"/>
          </p:cNvSpPr>
          <p:nvPr>
            <p:ph type="sldNum" sz="quarter" idx="10"/>
          </p:nvPr>
        </p:nvSpPr>
        <p:spPr/>
        <p:txBody>
          <a:bodyPr/>
          <a:lstStyle/>
          <a:p>
            <a:fld id="{9C55DE4F-F2D3-4EE3-A213-91DD3939F8E7}"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C55DE4F-F2D3-4EE3-A213-91DD3939F8E7}"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TextEdit="1"/>
          </p:cNvSpPr>
          <p:nvPr>
            <p:ph type="sldImg"/>
          </p:nvPr>
        </p:nvSpPr>
        <p:spPr bwMode="auto">
          <a:noFill/>
          <a:ln>
            <a:solidFill>
              <a:srgbClr val="000000"/>
            </a:solidFill>
            <a:miter lim="800000"/>
            <a:headEnd/>
            <a:tailEnd/>
          </a:ln>
        </p:spPr>
      </p:sp>
      <p:sp>
        <p:nvSpPr>
          <p:cNvPr id="30723"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C55DE4F-F2D3-4EE3-A213-91DD3939F8E7}" type="slidenum">
              <a:rPr lang="en-US" smtClean="0"/>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426D72-2288-4864-9AE5-27F0932C97E8}" type="slidenum">
              <a:rPr lang="en-US" smtClean="0"/>
              <a:pPr/>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426D72-2288-4864-9AE5-27F0932C97E8}" type="slidenum">
              <a:rPr lang="en-US" smtClean="0"/>
              <a:pPr/>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426D72-2288-4864-9AE5-27F0932C97E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C55DE4F-F2D3-4EE3-A213-91DD3939F8E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endParaRPr lang="en-US" dirty="0"/>
          </a:p>
        </p:txBody>
      </p:sp>
      <p:sp>
        <p:nvSpPr>
          <p:cNvPr id="4" name="Slide Number Placeholder 3"/>
          <p:cNvSpPr>
            <a:spLocks noGrp="1"/>
          </p:cNvSpPr>
          <p:nvPr>
            <p:ph type="sldNum" sz="quarter" idx="10"/>
          </p:nvPr>
        </p:nvSpPr>
        <p:spPr/>
        <p:txBody>
          <a:bodyPr/>
          <a:lstStyle/>
          <a:p>
            <a:fld id="{9C55DE4F-F2D3-4EE3-A213-91DD3939F8E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t-IT" dirty="0" smtClean="0"/>
              <a:t>remove</a:t>
            </a:r>
            <a:endParaRPr lang="en-US" dirty="0"/>
          </a:p>
        </p:txBody>
      </p:sp>
      <p:sp>
        <p:nvSpPr>
          <p:cNvPr id="4" name="Slide Number Placeholder 3"/>
          <p:cNvSpPr>
            <a:spLocks noGrp="1"/>
          </p:cNvSpPr>
          <p:nvPr>
            <p:ph type="sldNum" sz="quarter" idx="10"/>
          </p:nvPr>
        </p:nvSpPr>
        <p:spPr/>
        <p:txBody>
          <a:bodyPr/>
          <a:lstStyle/>
          <a:p>
            <a:fld id="{9C55DE4F-F2D3-4EE3-A213-91DD3939F8E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426D72-2288-4864-9AE5-27F0932C97E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426D72-2288-4864-9AE5-27F0932C97E8}"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B426D72-2288-4864-9AE5-27F0932C97E8}"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5D834205-1D93-4CCC-A11B-59D30976056F}" type="datetime1">
              <a:rPr lang="en-US" smtClean="0"/>
              <a:pPr/>
              <a:t>9/13/2010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kumimoji="0"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8AD707-D40C-4AAB-9A82-7064F02C9310}" type="datetime1">
              <a:rPr lang="en-US" smtClean="0"/>
              <a:pPr/>
              <a:t>9/13/2010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132917B-D6A6-4C10-8EED-1DFBAFFD82B7}" type="datetime1">
              <a:rPr lang="en-US" smtClean="0"/>
              <a:pPr/>
              <a:t>9/13/2010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08F2114-99EA-488B-9C6E-CE2E458F286C}" type="datetime1">
              <a:rPr lang="en-US" smtClean="0"/>
              <a:pPr/>
              <a:t>9/13/2010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349361E-8830-4CE0-9BE3-D30E9A8100A8}" type="datetime1">
              <a:rPr lang="en-US" smtClean="0"/>
              <a:pPr/>
              <a:t>9/13/2010</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134FA02-95F2-461C-AB18-A2BB9198452A}" type="datetime1">
              <a:rPr lang="en-US" smtClean="0"/>
              <a:pPr/>
              <a:t>9/13/2010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pPr algn="l" eaLnBrk="1" latinLnBrk="0" hangingPunct="1"/>
            <a:fld id="{ADD6EC05-91AE-4047-8627-363921370E44}" type="datetime1">
              <a:rPr lang="en-US" smtClean="0"/>
              <a:pPr algn="l" eaLnBrk="1" latinLnBrk="0" hangingPunct="1"/>
              <a:t>9/13/2010</a:t>
            </a:fld>
            <a:endParaRPr lang="en-US"/>
          </a:p>
        </p:txBody>
      </p:sp>
      <p:sp>
        <p:nvSpPr>
          <p:cNvPr id="27" name="Slide Number Placeholder 26"/>
          <p:cNvSpPr>
            <a:spLocks noGrp="1"/>
          </p:cNvSpPr>
          <p:nvPr>
            <p:ph type="sldNum" sz="quarter" idx="11"/>
          </p:nvPr>
        </p:nvSpPr>
        <p:spPr/>
        <p:txBody>
          <a:bodyPr rtlCol="0"/>
          <a:lstStyle/>
          <a:p>
            <a:pPr algn="r" eaLnBrk="1" latinLnBrk="0" hangingPunct="1"/>
            <a:fld id="{96652B35-718D-4E28-AFEB-B694A3B357E8}" type="slidenum">
              <a:rPr kumimoji="0" lang="en-US" smtClean="0"/>
              <a:pPr algn="r" eaLnBrk="1" latinLnBrk="0" hangingPunct="1"/>
              <a:t>‹#›</a:t>
            </a:fld>
            <a:endParaRPr kumimoji="0" lang="en-US"/>
          </a:p>
        </p:txBody>
      </p:sp>
      <p:sp>
        <p:nvSpPr>
          <p:cNvPr id="28" name="Footer Placeholder 27"/>
          <p:cNvSpPr>
            <a:spLocks noGrp="1"/>
          </p:cNvSpPr>
          <p:nvPr>
            <p:ph type="ftr" sz="quarter" idx="12"/>
          </p:nvPr>
        </p:nvSpPr>
        <p:spPr/>
        <p:txBody>
          <a:bodyPr rtlCol="0"/>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06E9F07A-BB7D-483F-98AD-2372839DDA98}" type="datetime1">
              <a:rPr lang="en-US" smtClean="0"/>
              <a:pPr/>
              <a:t>9/13/2010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kumimoji="0" lang="en-US" dirty="0"/>
          </a:p>
        </p:txBody>
      </p:sp>
      <p:sp>
        <p:nvSpPr>
          <p:cNvPr id="5" name="Slide Number Placeholder 4"/>
          <p:cNvSpPr>
            <a:spLocks noGrp="1"/>
          </p:cNvSpPr>
          <p:nvPr>
            <p:ph type="sldNum" sz="quarter" idx="12"/>
          </p:nvPr>
        </p:nvSpPr>
        <p:spPr>
          <a:xfrm>
            <a:off x="8174736" y="2272"/>
            <a:ext cx="762000" cy="365760"/>
          </a:xfrm>
        </p:spPr>
        <p:txBody>
          <a:bodyPr/>
          <a:lstStyle/>
          <a:p>
            <a:fld id="{96652B35-718D-4E28-AFEB-B694A3B357E8}"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996759-A647-4B97-B494-F059D78812F4}" type="datetime1">
              <a:rPr lang="en-US" smtClean="0"/>
              <a:pPr/>
              <a:t>9/13/2010</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AB27601-062F-42E8-ACB8-8DCCF9386C68}" type="datetime1">
              <a:rPr lang="en-US" smtClean="0"/>
              <a:pPr/>
              <a:t>9/13/2010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A5705D2-8FC1-4E31-97D8-F39F0587823B}" type="datetime1">
              <a:rPr lang="en-US" smtClean="0"/>
              <a:pPr/>
              <a:t>9/13/2010</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lgn="l" eaLnBrk="1" latinLnBrk="0" hangingPunct="1"/>
            <a:fld id="{81839BB6-6252-4958-BF49-9B4CAF9145A5}" type="datetime1">
              <a:rPr lang="en-US" smtClean="0"/>
              <a:pPr algn="l" eaLnBrk="1" latinLnBrk="0" hangingPunct="1"/>
              <a:t>9/13/2010</a:t>
            </a:fld>
            <a:endParaRPr lang="en-US" sz="800" dirty="0">
              <a:solidFill>
                <a:schemeClr val="accent2"/>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lgn="r" eaLnBrk="1" latinLnBrk="0" hangingPunct="1"/>
            <a:endParaRPr kumimoji="0" lang="en-US" sz="800" dirty="0">
              <a:solidFill>
                <a:schemeClr val="accent2"/>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lgn="r" eaLnBrk="1" latinLnBrk="0" hangingPunct="1"/>
            <a:fld id="{96652B35-718D-4E28-AFEB-B694A3B357E8}" type="slidenum">
              <a:rPr kumimoji="0" lang="en-US" smtClean="0"/>
              <a:pPr algn="r" eaLnBrk="1" latinLnBrk="0" hangingPunct="1"/>
              <a:t>‹#›</a:t>
            </a:fld>
            <a:endParaRPr kumimoji="0" lang="en-US" sz="18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ecgroup.ext.dsi.unive.it/kerbero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www.tkk.fi/~autikkan/kerberos/docs/phase1/pdf/LATEST_replay_attack.pdf" TargetMode="External"/><Relationship Id="rId3" Type="http://schemas.openxmlformats.org/officeDocument/2006/relationships/hyperlink" Target="http://web.mit.edu/Kerberos/" TargetMode="External"/><Relationship Id="rId7" Type="http://schemas.openxmlformats.org/officeDocument/2006/relationships/hyperlink" Target="http://www.cert.or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www.secdev.org/projects/scapy/" TargetMode="External"/><Relationship Id="rId5" Type="http://schemas.openxmlformats.org/officeDocument/2006/relationships/hyperlink" Target="http://www.kernel.org/pub/linux/libs/pam/" TargetMode="External"/><Relationship Id="rId4" Type="http://schemas.openxmlformats.org/officeDocument/2006/relationships/hyperlink" Target="http://www.monkey.org/~dugsong/kdcspoof.tar.gz"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ottotitolo 2"/>
          <p:cNvSpPr>
            <a:spLocks noGrp="1"/>
          </p:cNvSpPr>
          <p:nvPr>
            <p:ph type="subTitle" idx="1"/>
          </p:nvPr>
        </p:nvSpPr>
        <p:spPr>
          <a:xfrm>
            <a:off x="785813" y="4143375"/>
            <a:ext cx="7407275" cy="500063"/>
          </a:xfrm>
        </p:spPr>
        <p:txBody>
          <a:bodyPr/>
          <a:lstStyle/>
          <a:p>
            <a:pPr marL="63500" algn="ctr"/>
            <a:r>
              <a:rPr lang="en-US" dirty="0" err="1" smtClean="0">
                <a:latin typeface="Georgia" pitchFamily="18" charset="0"/>
              </a:rPr>
              <a:t>Malgherini</a:t>
            </a:r>
            <a:r>
              <a:rPr lang="en-US" dirty="0" smtClean="0">
                <a:latin typeface="Georgia" pitchFamily="18" charset="0"/>
              </a:rPr>
              <a:t> </a:t>
            </a:r>
            <a:r>
              <a:rPr lang="en-US" dirty="0" err="1" smtClean="0">
                <a:latin typeface="Georgia" pitchFamily="18" charset="0"/>
              </a:rPr>
              <a:t>Tommaso</a:t>
            </a:r>
            <a:endParaRPr lang="en-US" b="1" dirty="0" smtClean="0">
              <a:latin typeface="Georgia" pitchFamily="18" charset="0"/>
            </a:endParaRPr>
          </a:p>
        </p:txBody>
      </p:sp>
      <p:sp>
        <p:nvSpPr>
          <p:cNvPr id="4100" name="Titolo 1"/>
          <p:cNvSpPr>
            <a:spLocks/>
          </p:cNvSpPr>
          <p:nvPr/>
        </p:nvSpPr>
        <p:spPr bwMode="auto">
          <a:xfrm>
            <a:off x="914400" y="1576387"/>
            <a:ext cx="7407275" cy="1471613"/>
          </a:xfrm>
          <a:prstGeom prst="rect">
            <a:avLst/>
          </a:prstGeom>
          <a:noFill/>
          <a:ln w="9525">
            <a:noFill/>
            <a:miter lim="800000"/>
            <a:headEnd/>
            <a:tailEnd/>
          </a:ln>
        </p:spPr>
        <p:txBody>
          <a:bodyPr anchor="b"/>
          <a:lstStyle/>
          <a:p>
            <a:pPr algn="ctr" eaLnBrk="0" hangingPunct="0"/>
            <a:r>
              <a:rPr lang="en-US" sz="3600" b="1" dirty="0" smtClean="0">
                <a:solidFill>
                  <a:schemeClr val="bg1"/>
                </a:solidFill>
                <a:latin typeface="Trebuchet MS" pitchFamily="34" charset="0"/>
              </a:rPr>
              <a:t>Attacking and fixing the Microsoft Windows Kerberos login service</a:t>
            </a:r>
            <a:r>
              <a:rPr lang="en-US" sz="3600" dirty="0">
                <a:solidFill>
                  <a:schemeClr val="bg1"/>
                </a:solidFill>
                <a:latin typeface="Trebuchet MS" pitchFamily="34" charset="0"/>
              </a:rPr>
              <a:t/>
            </a:r>
            <a:br>
              <a:rPr lang="en-US" sz="3600" dirty="0">
                <a:solidFill>
                  <a:schemeClr val="bg1"/>
                </a:solidFill>
                <a:latin typeface="Trebuchet MS" pitchFamily="34" charset="0"/>
              </a:rPr>
            </a:br>
            <a:endParaRPr lang="en-US" sz="3600" dirty="0">
              <a:solidFill>
                <a:schemeClr val="bg1"/>
              </a:solidFill>
              <a:latin typeface="Trebuchet MS" pitchFamily="34" charset="0"/>
            </a:endParaRPr>
          </a:p>
        </p:txBody>
      </p:sp>
      <p:pic>
        <p:nvPicPr>
          <p:cNvPr id="6" name="Picture 5" descr="t.png"/>
          <p:cNvPicPr>
            <a:picLocks noChangeAspect="1"/>
          </p:cNvPicPr>
          <p:nvPr/>
        </p:nvPicPr>
        <p:blipFill>
          <a:blip r:embed="rId3"/>
          <a:stretch>
            <a:fillRect/>
          </a:stretch>
        </p:blipFill>
        <p:spPr>
          <a:xfrm>
            <a:off x="2590800" y="4724400"/>
            <a:ext cx="3943350" cy="185737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457200"/>
            <a:ext cx="8229600" cy="914400"/>
          </a:xfrm>
        </p:spPr>
        <p:txBody>
          <a:bodyPr/>
          <a:lstStyle/>
          <a:p>
            <a:r>
              <a:rPr lang="it-IT" dirty="0" smtClean="0"/>
              <a:t>Known attacks:</a:t>
            </a:r>
            <a:endParaRPr lang="en-US" dirty="0"/>
          </a:p>
        </p:txBody>
      </p:sp>
      <p:sp>
        <p:nvSpPr>
          <p:cNvPr id="5" name="TextBox 4"/>
          <p:cNvSpPr txBox="1"/>
          <p:nvPr/>
        </p:nvSpPr>
        <p:spPr>
          <a:xfrm>
            <a:off x="304800" y="1143000"/>
            <a:ext cx="4855816" cy="523220"/>
          </a:xfrm>
          <a:prstGeom prst="rect">
            <a:avLst/>
          </a:prstGeom>
          <a:noFill/>
        </p:spPr>
        <p:txBody>
          <a:bodyPr wrap="none" rtlCol="0">
            <a:spAutoFit/>
          </a:bodyPr>
          <a:lstStyle/>
          <a:p>
            <a:pPr marL="514350" indent="-514350"/>
            <a:r>
              <a:rPr lang="it-IT" sz="2800" b="1" dirty="0" smtClean="0">
                <a:solidFill>
                  <a:schemeClr val="accent4"/>
                </a:solidFill>
              </a:rPr>
              <a:t>1. KDC Spoofing - Sidenote</a:t>
            </a:r>
            <a:endParaRPr lang="en-US" sz="2800" b="1" dirty="0">
              <a:solidFill>
                <a:schemeClr val="accent4"/>
              </a:solidFill>
            </a:endParaRPr>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10</a:t>
            </a:fld>
            <a:endParaRPr kumimoji="0" lang="en-US"/>
          </a:p>
        </p:txBody>
      </p:sp>
      <p:sp>
        <p:nvSpPr>
          <p:cNvPr id="7" name="TextBox 6"/>
          <p:cNvSpPr txBox="1"/>
          <p:nvPr/>
        </p:nvSpPr>
        <p:spPr>
          <a:xfrm>
            <a:off x="381000" y="1752600"/>
            <a:ext cx="8077200" cy="4093428"/>
          </a:xfrm>
          <a:prstGeom prst="rect">
            <a:avLst/>
          </a:prstGeom>
          <a:noFill/>
        </p:spPr>
        <p:txBody>
          <a:bodyPr wrap="square" rtlCol="0">
            <a:spAutoFit/>
          </a:bodyPr>
          <a:lstStyle/>
          <a:p>
            <a:pPr>
              <a:buFont typeface="Arial" pitchFamily="34" charset="0"/>
              <a:buChar char="•"/>
            </a:pPr>
            <a:r>
              <a:rPr lang="it-IT" sz="2000" dirty="0" smtClean="0"/>
              <a:t>A final note about this attack:</a:t>
            </a:r>
          </a:p>
          <a:p>
            <a:pPr>
              <a:buFont typeface="Arial" pitchFamily="34" charset="0"/>
              <a:buChar char="•"/>
            </a:pPr>
            <a:endParaRPr lang="it-IT" sz="2000" dirty="0" smtClean="0"/>
          </a:p>
          <a:p>
            <a:pPr>
              <a:buFont typeface="Arial" pitchFamily="34" charset="0"/>
              <a:buChar char="•"/>
            </a:pPr>
            <a:r>
              <a:rPr lang="it-IT" sz="2000" dirty="0" smtClean="0"/>
              <a:t>On *nix systems, secret keys are exported inside a “keytab”, a file with root-only access (for obvious reasons)</a:t>
            </a:r>
          </a:p>
          <a:p>
            <a:pPr>
              <a:buFont typeface="Arial" pitchFamily="34" charset="0"/>
              <a:buChar char="•"/>
            </a:pPr>
            <a:endParaRPr lang="it-IT" sz="2000" dirty="0" smtClean="0"/>
          </a:p>
          <a:p>
            <a:pPr>
              <a:buFont typeface="Arial" pitchFamily="34" charset="0"/>
              <a:buChar char="•"/>
            </a:pPr>
            <a:r>
              <a:rPr lang="it-IT" sz="2000" dirty="0" smtClean="0"/>
              <a:t>If the pam_krb5 module is called from a non-root process, </a:t>
            </a:r>
            <a:r>
              <a:rPr lang="it-IT" sz="2000" b="1" dirty="0" smtClean="0"/>
              <a:t>the ticket cannot be verified.</a:t>
            </a:r>
          </a:p>
          <a:p>
            <a:pPr>
              <a:buFont typeface="Arial" pitchFamily="34" charset="0"/>
              <a:buChar char="•"/>
            </a:pPr>
            <a:endParaRPr lang="it-IT" sz="2000" dirty="0" smtClean="0"/>
          </a:p>
          <a:p>
            <a:pPr>
              <a:buFont typeface="Arial" pitchFamily="34" charset="0"/>
              <a:buChar char="•"/>
            </a:pPr>
            <a:r>
              <a:rPr lang="it-IT" sz="2000" dirty="0" smtClean="0"/>
              <a:t>PAM will fail back to using only AS_REQ/AS_REP, leaving the system vulnerable</a:t>
            </a:r>
          </a:p>
          <a:p>
            <a:pPr>
              <a:buFont typeface="Arial" pitchFamily="34" charset="0"/>
              <a:buChar char="•"/>
            </a:pPr>
            <a:endParaRPr lang="it-IT" sz="2000" dirty="0" smtClean="0"/>
          </a:p>
          <a:p>
            <a:pPr>
              <a:buFont typeface="Arial" pitchFamily="34" charset="0"/>
              <a:buChar char="•"/>
            </a:pPr>
            <a:r>
              <a:rPr lang="it-IT" sz="2000" dirty="0" smtClean="0"/>
              <a:t> example of typical *nix process using PAM without root privilege: every kind of screensaver lock</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457200"/>
            <a:ext cx="8229600" cy="914400"/>
          </a:xfrm>
        </p:spPr>
        <p:txBody>
          <a:bodyPr/>
          <a:lstStyle/>
          <a:p>
            <a:r>
              <a:rPr lang="it-IT" dirty="0" smtClean="0"/>
              <a:t>Known attacks:</a:t>
            </a:r>
            <a:endParaRPr lang="en-US" dirty="0"/>
          </a:p>
        </p:txBody>
      </p:sp>
      <p:sp>
        <p:nvSpPr>
          <p:cNvPr id="5" name="TextBox 4"/>
          <p:cNvSpPr txBox="1"/>
          <p:nvPr/>
        </p:nvSpPr>
        <p:spPr>
          <a:xfrm>
            <a:off x="304800" y="1143000"/>
            <a:ext cx="2950936" cy="523220"/>
          </a:xfrm>
          <a:prstGeom prst="rect">
            <a:avLst/>
          </a:prstGeom>
          <a:noFill/>
        </p:spPr>
        <p:txBody>
          <a:bodyPr wrap="none" rtlCol="0">
            <a:spAutoFit/>
          </a:bodyPr>
          <a:lstStyle/>
          <a:p>
            <a:pPr marL="514350" indent="-514350"/>
            <a:r>
              <a:rPr lang="it-IT" sz="2800" b="1" dirty="0" smtClean="0">
                <a:solidFill>
                  <a:schemeClr val="accent4"/>
                </a:solidFill>
              </a:rPr>
              <a:t>2. Replay Attack</a:t>
            </a:r>
            <a:endParaRPr lang="en-US" sz="2800" b="1" dirty="0">
              <a:solidFill>
                <a:schemeClr val="accent4"/>
              </a:solidFill>
            </a:endParaRPr>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11</a:t>
            </a:fld>
            <a:endParaRPr kumimoji="0" lang="en-US"/>
          </a:p>
        </p:txBody>
      </p:sp>
      <p:sp>
        <p:nvSpPr>
          <p:cNvPr id="7" name="TextBox 6"/>
          <p:cNvSpPr txBox="1"/>
          <p:nvPr/>
        </p:nvSpPr>
        <p:spPr>
          <a:xfrm>
            <a:off x="381000" y="1828800"/>
            <a:ext cx="8382000" cy="3785652"/>
          </a:xfrm>
          <a:prstGeom prst="rect">
            <a:avLst/>
          </a:prstGeom>
          <a:noFill/>
        </p:spPr>
        <p:txBody>
          <a:bodyPr wrap="square" rtlCol="0">
            <a:spAutoFit/>
          </a:bodyPr>
          <a:lstStyle/>
          <a:p>
            <a:pPr>
              <a:buFont typeface="Arial" pitchFamily="34" charset="0"/>
              <a:buChar char="•"/>
            </a:pPr>
            <a:r>
              <a:rPr lang="it-IT" sz="2400" dirty="0" smtClean="0"/>
              <a:t>It can be seen that in the message flow, the critical one is AP_REQ, since that alone in the end decides if the user gets authenticated</a:t>
            </a:r>
          </a:p>
          <a:p>
            <a:pPr>
              <a:buFont typeface="Arial" pitchFamily="34" charset="0"/>
              <a:buChar char="•"/>
            </a:pPr>
            <a:endParaRPr lang="it-IT" sz="2400" dirty="0" smtClean="0"/>
          </a:p>
          <a:p>
            <a:pPr>
              <a:buFont typeface="Arial" pitchFamily="34" charset="0"/>
              <a:buChar char="•"/>
            </a:pPr>
            <a:r>
              <a:rPr lang="it-IT" sz="2400" dirty="0" smtClean="0">
                <a:solidFill>
                  <a:schemeClr val="accent4">
                    <a:lumMod val="75000"/>
                  </a:schemeClr>
                </a:solidFill>
              </a:rPr>
              <a:t>Is it possible to reuse an old AP_REQ?</a:t>
            </a:r>
            <a:endParaRPr lang="it-IT" sz="2400" dirty="0" smtClean="0"/>
          </a:p>
          <a:p>
            <a:pPr>
              <a:buFont typeface="Arial" pitchFamily="34" charset="0"/>
              <a:buChar char="•"/>
            </a:pPr>
            <a:r>
              <a:rPr lang="it-IT" sz="2400" b="1" dirty="0" smtClean="0"/>
              <a:t>Timestamp</a:t>
            </a:r>
            <a:r>
              <a:rPr lang="it-IT" sz="2400" dirty="0" smtClean="0"/>
              <a:t> in the authenticator: old requests are dropped</a:t>
            </a:r>
          </a:p>
          <a:p>
            <a:pPr>
              <a:buFont typeface="Arial" pitchFamily="34" charset="0"/>
              <a:buChar char="•"/>
            </a:pPr>
            <a:r>
              <a:rPr lang="it-IT" sz="2400" dirty="0" smtClean="0"/>
              <a:t>But Kerberos allows for a certain time window (5 min.) from the timestamp, inside which an authenticator can be accepted </a:t>
            </a:r>
          </a:p>
          <a:p>
            <a:pPr>
              <a:buFont typeface="Arial" pitchFamily="34" charset="0"/>
              <a:buChar char="•"/>
            </a:pPr>
            <a:r>
              <a:rPr lang="it-IT" sz="2400" dirty="0" smtClean="0"/>
              <a:t>The lifetime for the ticket is much more longer, usually 24h.</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457200"/>
            <a:ext cx="8229600" cy="914400"/>
          </a:xfrm>
        </p:spPr>
        <p:txBody>
          <a:bodyPr/>
          <a:lstStyle/>
          <a:p>
            <a:r>
              <a:rPr lang="it-IT" dirty="0" smtClean="0"/>
              <a:t>Known attacks:</a:t>
            </a:r>
            <a:endParaRPr lang="en-US" dirty="0"/>
          </a:p>
        </p:txBody>
      </p:sp>
      <p:sp>
        <p:nvSpPr>
          <p:cNvPr id="5" name="TextBox 4"/>
          <p:cNvSpPr txBox="1"/>
          <p:nvPr/>
        </p:nvSpPr>
        <p:spPr>
          <a:xfrm>
            <a:off x="304800" y="1143000"/>
            <a:ext cx="2950936" cy="523220"/>
          </a:xfrm>
          <a:prstGeom prst="rect">
            <a:avLst/>
          </a:prstGeom>
          <a:noFill/>
        </p:spPr>
        <p:txBody>
          <a:bodyPr wrap="none" rtlCol="0">
            <a:spAutoFit/>
          </a:bodyPr>
          <a:lstStyle/>
          <a:p>
            <a:pPr marL="514350" indent="-514350"/>
            <a:r>
              <a:rPr lang="it-IT" sz="2800" b="1" dirty="0" smtClean="0">
                <a:solidFill>
                  <a:schemeClr val="accent4"/>
                </a:solidFill>
              </a:rPr>
              <a:t>2. Replay Attack</a:t>
            </a:r>
            <a:endParaRPr lang="en-US" sz="2800" b="1" dirty="0">
              <a:solidFill>
                <a:schemeClr val="accent4"/>
              </a:solidFill>
            </a:endParaRPr>
          </a:p>
        </p:txBody>
      </p:sp>
      <p:sp>
        <p:nvSpPr>
          <p:cNvPr id="18" name="Slide Number Placeholder 17"/>
          <p:cNvSpPr>
            <a:spLocks noGrp="1"/>
          </p:cNvSpPr>
          <p:nvPr>
            <p:ph type="sldNum" sz="quarter" idx="12"/>
          </p:nvPr>
        </p:nvSpPr>
        <p:spPr/>
        <p:txBody>
          <a:bodyPr/>
          <a:lstStyle/>
          <a:p>
            <a:fld id="{96652B35-718D-4E28-AFEB-B694A3B357E8}" type="slidenum">
              <a:rPr kumimoji="0" lang="en-US" smtClean="0"/>
              <a:pPr/>
              <a:t>12</a:t>
            </a:fld>
            <a:endParaRPr kumimoji="0" lang="en-US"/>
          </a:p>
        </p:txBody>
      </p:sp>
      <p:sp>
        <p:nvSpPr>
          <p:cNvPr id="27" name="Rectangle 26"/>
          <p:cNvSpPr/>
          <p:nvPr/>
        </p:nvSpPr>
        <p:spPr>
          <a:xfrm>
            <a:off x="914400" y="1981200"/>
            <a:ext cx="12192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smtClean="0"/>
              <a:t>C</a:t>
            </a:r>
            <a:endParaRPr lang="en-US" sz="2800" dirty="0"/>
          </a:p>
        </p:txBody>
      </p:sp>
      <p:sp>
        <p:nvSpPr>
          <p:cNvPr id="28" name="Rectangle 27"/>
          <p:cNvSpPr/>
          <p:nvPr/>
        </p:nvSpPr>
        <p:spPr>
          <a:xfrm>
            <a:off x="3810000" y="1981200"/>
            <a:ext cx="1219200" cy="6858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it-IT" sz="2000" dirty="0" smtClean="0"/>
              <a:t>Attacker</a:t>
            </a:r>
            <a:endParaRPr lang="en-US" sz="2000" dirty="0"/>
          </a:p>
        </p:txBody>
      </p:sp>
      <p:sp>
        <p:nvSpPr>
          <p:cNvPr id="29" name="Rectangle 28"/>
          <p:cNvSpPr/>
          <p:nvPr/>
        </p:nvSpPr>
        <p:spPr>
          <a:xfrm>
            <a:off x="6781800" y="1981200"/>
            <a:ext cx="12192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smtClean="0"/>
              <a:t>V</a:t>
            </a:r>
            <a:endParaRPr lang="en-US" sz="2800" dirty="0"/>
          </a:p>
        </p:txBody>
      </p:sp>
      <p:cxnSp>
        <p:nvCxnSpPr>
          <p:cNvPr id="30" name="Straight Connector 29"/>
          <p:cNvCxnSpPr>
            <a:stCxn id="27" idx="2"/>
          </p:cNvCxnSpPr>
          <p:nvPr/>
        </p:nvCxnSpPr>
        <p:spPr>
          <a:xfrm rot="5400000">
            <a:off x="-114300" y="4305300"/>
            <a:ext cx="3276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782094" y="4304506"/>
            <a:ext cx="3276600" cy="1588"/>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5753894" y="4304506"/>
            <a:ext cx="3276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33" name="Right Arrow 32"/>
          <p:cNvSpPr/>
          <p:nvPr/>
        </p:nvSpPr>
        <p:spPr>
          <a:xfrm>
            <a:off x="4419600" y="4800600"/>
            <a:ext cx="2971800" cy="304800"/>
          </a:xfrm>
          <a:prstGeom prst="rightArrow">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34" name="Right Arrow 33"/>
          <p:cNvSpPr/>
          <p:nvPr/>
        </p:nvSpPr>
        <p:spPr>
          <a:xfrm>
            <a:off x="1524000" y="3276600"/>
            <a:ext cx="5867400" cy="304800"/>
          </a:xfrm>
          <a:prstGeom prst="rightArrow">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Right Arrow 34"/>
          <p:cNvSpPr/>
          <p:nvPr/>
        </p:nvSpPr>
        <p:spPr>
          <a:xfrm flipH="1">
            <a:off x="1524000" y="4114800"/>
            <a:ext cx="5867400" cy="304800"/>
          </a:xfrm>
          <a:prstGeom prst="rightArrow">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6" name="Right Arrow 35"/>
          <p:cNvSpPr/>
          <p:nvPr/>
        </p:nvSpPr>
        <p:spPr>
          <a:xfrm flipH="1">
            <a:off x="4419600" y="5562600"/>
            <a:ext cx="2971800" cy="304800"/>
          </a:xfrm>
          <a:prstGeom prst="rightArrow">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Oval 36"/>
          <p:cNvSpPr/>
          <p:nvPr/>
        </p:nvSpPr>
        <p:spPr>
          <a:xfrm>
            <a:off x="4267200" y="3276600"/>
            <a:ext cx="304800" cy="304800"/>
          </a:xfrm>
          <a:prstGeom prst="ellipse">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8" name="TextBox 37"/>
          <p:cNvSpPr txBox="1"/>
          <p:nvPr/>
        </p:nvSpPr>
        <p:spPr>
          <a:xfrm>
            <a:off x="228600" y="4800600"/>
            <a:ext cx="1295400" cy="369332"/>
          </a:xfrm>
          <a:prstGeom prst="rect">
            <a:avLst/>
          </a:prstGeom>
          <a:solidFill>
            <a:schemeClr val="accent4">
              <a:lumMod val="60000"/>
              <a:lumOff val="40000"/>
            </a:schemeClr>
          </a:solidFill>
          <a:ln>
            <a:noFill/>
          </a:ln>
        </p:spPr>
        <p:txBody>
          <a:bodyPr wrap="square" rtlCol="0">
            <a:spAutoFit/>
          </a:bodyPr>
          <a:lstStyle/>
          <a:p>
            <a:pPr algn="r"/>
            <a:r>
              <a:rPr lang="it-IT" dirty="0" smtClean="0"/>
              <a:t>AP_REQ</a:t>
            </a:r>
            <a:endParaRPr lang="en-US" dirty="0"/>
          </a:p>
        </p:txBody>
      </p:sp>
      <p:sp>
        <p:nvSpPr>
          <p:cNvPr id="39" name="TextBox 38"/>
          <p:cNvSpPr txBox="1"/>
          <p:nvPr/>
        </p:nvSpPr>
        <p:spPr>
          <a:xfrm>
            <a:off x="228600" y="5486400"/>
            <a:ext cx="1295400" cy="369332"/>
          </a:xfrm>
          <a:prstGeom prst="rect">
            <a:avLst/>
          </a:prstGeom>
          <a:solidFill>
            <a:schemeClr val="accent4">
              <a:lumMod val="60000"/>
              <a:lumOff val="40000"/>
            </a:schemeClr>
          </a:solidFill>
          <a:ln>
            <a:noFill/>
          </a:ln>
        </p:spPr>
        <p:txBody>
          <a:bodyPr wrap="square" rtlCol="0">
            <a:spAutoFit/>
          </a:bodyPr>
          <a:lstStyle/>
          <a:p>
            <a:pPr algn="r"/>
            <a:r>
              <a:rPr lang="it-IT" dirty="0" smtClean="0"/>
              <a:t>AP_REP</a:t>
            </a:r>
            <a:endParaRPr lang="en-US" dirty="0"/>
          </a:p>
        </p:txBody>
      </p:sp>
      <p:sp>
        <p:nvSpPr>
          <p:cNvPr id="40" name="TextBox 39"/>
          <p:cNvSpPr txBox="1"/>
          <p:nvPr/>
        </p:nvSpPr>
        <p:spPr>
          <a:xfrm>
            <a:off x="228600" y="3276600"/>
            <a:ext cx="1295400" cy="369332"/>
          </a:xfrm>
          <a:prstGeom prst="rect">
            <a:avLst/>
          </a:prstGeom>
          <a:solidFill>
            <a:schemeClr val="accent4">
              <a:lumMod val="60000"/>
              <a:lumOff val="40000"/>
            </a:schemeClr>
          </a:solidFill>
          <a:ln>
            <a:noFill/>
          </a:ln>
        </p:spPr>
        <p:txBody>
          <a:bodyPr wrap="square" rtlCol="0">
            <a:spAutoFit/>
          </a:bodyPr>
          <a:lstStyle/>
          <a:p>
            <a:pPr algn="r"/>
            <a:r>
              <a:rPr lang="it-IT" dirty="0" smtClean="0"/>
              <a:t>AP_REQ</a:t>
            </a:r>
            <a:endParaRPr lang="en-US" dirty="0"/>
          </a:p>
        </p:txBody>
      </p:sp>
      <p:sp>
        <p:nvSpPr>
          <p:cNvPr id="41" name="TextBox 40"/>
          <p:cNvSpPr txBox="1"/>
          <p:nvPr/>
        </p:nvSpPr>
        <p:spPr>
          <a:xfrm>
            <a:off x="228600" y="4038600"/>
            <a:ext cx="1295400" cy="369332"/>
          </a:xfrm>
          <a:prstGeom prst="rect">
            <a:avLst/>
          </a:prstGeom>
          <a:solidFill>
            <a:schemeClr val="accent4">
              <a:lumMod val="60000"/>
              <a:lumOff val="40000"/>
            </a:schemeClr>
          </a:solidFill>
          <a:ln>
            <a:noFill/>
          </a:ln>
        </p:spPr>
        <p:txBody>
          <a:bodyPr wrap="square" rtlCol="0">
            <a:spAutoFit/>
          </a:bodyPr>
          <a:lstStyle/>
          <a:p>
            <a:pPr algn="r"/>
            <a:r>
              <a:rPr lang="it-IT" dirty="0" smtClean="0"/>
              <a:t>AP_REP</a:t>
            </a:r>
            <a:endParaRPr lang="en-US" dirty="0"/>
          </a:p>
        </p:txBody>
      </p:sp>
      <p:sp>
        <p:nvSpPr>
          <p:cNvPr id="42" name="TextBox 41"/>
          <p:cNvSpPr txBox="1"/>
          <p:nvPr/>
        </p:nvSpPr>
        <p:spPr>
          <a:xfrm>
            <a:off x="1676400" y="3505200"/>
            <a:ext cx="3886200" cy="400110"/>
          </a:xfrm>
          <a:prstGeom prst="rect">
            <a:avLst/>
          </a:prstGeom>
          <a:noFill/>
        </p:spPr>
        <p:txBody>
          <a:bodyPr wrap="square" rtlCol="0">
            <a:spAutoFit/>
          </a:bodyPr>
          <a:lstStyle/>
          <a:p>
            <a:r>
              <a:rPr lang="en-US" sz="2000" dirty="0" err="1" smtClean="0"/>
              <a:t>ticket</a:t>
            </a:r>
            <a:r>
              <a:rPr lang="en-US" sz="2000" baseline="-25000" dirty="0" err="1" smtClean="0"/>
              <a:t>V</a:t>
            </a:r>
            <a:r>
              <a:rPr lang="en-US" sz="2000" dirty="0" smtClean="0"/>
              <a:t> , authenticator</a:t>
            </a:r>
            <a:r>
              <a:rPr lang="en-US" sz="2000" baseline="-25000" dirty="0" smtClean="0"/>
              <a:t>k</a:t>
            </a:r>
            <a:r>
              <a:rPr lang="en-US" sz="2000" baseline="-40000" dirty="0" smtClean="0"/>
              <a:t>2</a:t>
            </a:r>
            <a:endParaRPr lang="en-US" sz="2000" baseline="-40000" dirty="0"/>
          </a:p>
        </p:txBody>
      </p:sp>
      <p:sp>
        <p:nvSpPr>
          <p:cNvPr id="43" name="TextBox 42"/>
          <p:cNvSpPr txBox="1"/>
          <p:nvPr/>
        </p:nvSpPr>
        <p:spPr>
          <a:xfrm>
            <a:off x="2286000" y="4343400"/>
            <a:ext cx="1828800" cy="400110"/>
          </a:xfrm>
          <a:prstGeom prst="rect">
            <a:avLst/>
          </a:prstGeom>
          <a:noFill/>
        </p:spPr>
        <p:txBody>
          <a:bodyPr wrap="square" rtlCol="0">
            <a:spAutoFit/>
          </a:bodyPr>
          <a:lstStyle/>
          <a:p>
            <a:r>
              <a:rPr lang="it-IT" sz="2000" dirty="0" smtClean="0"/>
              <a:t>[E</a:t>
            </a:r>
            <a:r>
              <a:rPr lang="it-IT" sz="2000" baseline="-25000" dirty="0" smtClean="0"/>
              <a:t>k</a:t>
            </a:r>
            <a:r>
              <a:rPr lang="it-IT" sz="2000" baseline="-40000" dirty="0" smtClean="0"/>
              <a:t>2</a:t>
            </a:r>
            <a:r>
              <a:rPr lang="it-IT" sz="2000" dirty="0" smtClean="0"/>
              <a:t>(T</a:t>
            </a:r>
            <a:r>
              <a:rPr lang="it-IT" sz="2000" baseline="-25000" dirty="0" smtClean="0"/>
              <a:t>V</a:t>
            </a:r>
            <a:r>
              <a:rPr lang="it-IT" sz="2000" dirty="0" smtClean="0"/>
              <a:t>)] </a:t>
            </a:r>
            <a:endParaRPr lang="en-US" sz="2000" dirty="0"/>
          </a:p>
        </p:txBody>
      </p:sp>
      <p:sp>
        <p:nvSpPr>
          <p:cNvPr id="44" name="TextBox 43"/>
          <p:cNvSpPr txBox="1"/>
          <p:nvPr/>
        </p:nvSpPr>
        <p:spPr>
          <a:xfrm>
            <a:off x="4648200" y="5029200"/>
            <a:ext cx="2743200" cy="400110"/>
          </a:xfrm>
          <a:prstGeom prst="rect">
            <a:avLst/>
          </a:prstGeom>
          <a:noFill/>
        </p:spPr>
        <p:txBody>
          <a:bodyPr wrap="square" rtlCol="0">
            <a:spAutoFit/>
          </a:bodyPr>
          <a:lstStyle/>
          <a:p>
            <a:r>
              <a:rPr lang="en-US" sz="2000" dirty="0" err="1" smtClean="0"/>
              <a:t>ticket</a:t>
            </a:r>
            <a:r>
              <a:rPr lang="en-US" sz="2000" baseline="-25000" dirty="0" err="1" smtClean="0"/>
              <a:t>V</a:t>
            </a:r>
            <a:r>
              <a:rPr lang="en-US" sz="2000" dirty="0" smtClean="0"/>
              <a:t> , authenticator</a:t>
            </a:r>
            <a:r>
              <a:rPr lang="en-US" sz="2000" baseline="-25000" dirty="0" smtClean="0"/>
              <a:t>k</a:t>
            </a:r>
            <a:r>
              <a:rPr lang="en-US" sz="2000" baseline="-40000" dirty="0" smtClean="0"/>
              <a:t>2</a:t>
            </a:r>
            <a:endParaRPr lang="en-US" sz="2000" baseline="-40000" dirty="0"/>
          </a:p>
        </p:txBody>
      </p:sp>
      <p:sp>
        <p:nvSpPr>
          <p:cNvPr id="45" name="TextBox 44"/>
          <p:cNvSpPr txBox="1"/>
          <p:nvPr/>
        </p:nvSpPr>
        <p:spPr>
          <a:xfrm>
            <a:off x="5257800" y="5791200"/>
            <a:ext cx="1524000" cy="400110"/>
          </a:xfrm>
          <a:prstGeom prst="rect">
            <a:avLst/>
          </a:prstGeom>
          <a:noFill/>
        </p:spPr>
        <p:txBody>
          <a:bodyPr wrap="square" rtlCol="0">
            <a:spAutoFit/>
          </a:bodyPr>
          <a:lstStyle/>
          <a:p>
            <a:r>
              <a:rPr lang="it-IT" sz="2000" dirty="0" smtClean="0"/>
              <a:t>[E</a:t>
            </a:r>
            <a:r>
              <a:rPr lang="it-IT" sz="2000" baseline="-25000" dirty="0" smtClean="0"/>
              <a:t>k</a:t>
            </a:r>
            <a:r>
              <a:rPr lang="it-IT" sz="2000" baseline="-40000" dirty="0" smtClean="0"/>
              <a:t>2</a:t>
            </a:r>
            <a:r>
              <a:rPr lang="it-IT" sz="2000" dirty="0" smtClean="0"/>
              <a:t>(T</a:t>
            </a:r>
            <a:r>
              <a:rPr lang="it-IT" sz="2000" baseline="-25000" dirty="0" smtClean="0"/>
              <a:t>V</a:t>
            </a:r>
            <a:r>
              <a:rPr lang="it-IT" sz="2000" dirty="0" smtClean="0"/>
              <a:t>)] </a:t>
            </a: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457200"/>
            <a:ext cx="8229600" cy="914400"/>
          </a:xfrm>
        </p:spPr>
        <p:txBody>
          <a:bodyPr/>
          <a:lstStyle/>
          <a:p>
            <a:r>
              <a:rPr lang="it-IT" dirty="0" smtClean="0"/>
              <a:t>Known attacks:</a:t>
            </a:r>
            <a:endParaRPr lang="en-US" dirty="0"/>
          </a:p>
        </p:txBody>
      </p:sp>
      <p:sp>
        <p:nvSpPr>
          <p:cNvPr id="5" name="TextBox 4"/>
          <p:cNvSpPr txBox="1"/>
          <p:nvPr/>
        </p:nvSpPr>
        <p:spPr>
          <a:xfrm>
            <a:off x="304800" y="1143000"/>
            <a:ext cx="5047664" cy="523220"/>
          </a:xfrm>
          <a:prstGeom prst="rect">
            <a:avLst/>
          </a:prstGeom>
          <a:noFill/>
        </p:spPr>
        <p:txBody>
          <a:bodyPr wrap="none" rtlCol="0">
            <a:spAutoFit/>
          </a:bodyPr>
          <a:lstStyle/>
          <a:p>
            <a:pPr marL="514350" indent="-514350"/>
            <a:r>
              <a:rPr lang="it-IT" sz="2800" b="1" dirty="0" smtClean="0">
                <a:solidFill>
                  <a:schemeClr val="accent4"/>
                </a:solidFill>
              </a:rPr>
              <a:t>2. Replay Attack – Mitigation</a:t>
            </a:r>
            <a:endParaRPr lang="en-US" sz="2800" b="1" dirty="0">
              <a:solidFill>
                <a:schemeClr val="accent4"/>
              </a:solidFill>
            </a:endParaRPr>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13</a:t>
            </a:fld>
            <a:endParaRPr kumimoji="0" lang="en-US"/>
          </a:p>
        </p:txBody>
      </p:sp>
      <p:sp>
        <p:nvSpPr>
          <p:cNvPr id="7" name="TextBox 6"/>
          <p:cNvSpPr txBox="1"/>
          <p:nvPr/>
        </p:nvSpPr>
        <p:spPr>
          <a:xfrm>
            <a:off x="304800" y="1981200"/>
            <a:ext cx="8229600" cy="4401205"/>
          </a:xfrm>
          <a:prstGeom prst="rect">
            <a:avLst/>
          </a:prstGeom>
          <a:noFill/>
        </p:spPr>
        <p:txBody>
          <a:bodyPr wrap="square" rtlCol="0">
            <a:spAutoFit/>
          </a:bodyPr>
          <a:lstStyle/>
          <a:p>
            <a:pPr>
              <a:buFont typeface="Arial" pitchFamily="34" charset="0"/>
              <a:buChar char="•"/>
            </a:pPr>
            <a:r>
              <a:rPr lang="it-IT" sz="2000" dirty="0" smtClean="0"/>
              <a:t>Known for a looong time  (discussed in ‘91 USENIX Proceedings, for Kerberos IV).</a:t>
            </a:r>
          </a:p>
          <a:p>
            <a:pPr>
              <a:buFont typeface="Arial" pitchFamily="34" charset="0"/>
              <a:buChar char="•"/>
            </a:pPr>
            <a:r>
              <a:rPr lang="it-IT" sz="2000" dirty="0" smtClean="0"/>
              <a:t>Both RFC 4120 and its predecessor, RFC 1510 specify that an already accepted authenticator MUST be rejected.</a:t>
            </a:r>
          </a:p>
          <a:p>
            <a:pPr>
              <a:buFont typeface="Arial" pitchFamily="34" charset="0"/>
              <a:buChar char="•"/>
            </a:pPr>
            <a:r>
              <a:rPr lang="it-IT" sz="2000" dirty="0" smtClean="0"/>
              <a:t>Authenticator are cached for a certain time and maintained at least until the time window for its acceptance is expired</a:t>
            </a:r>
          </a:p>
          <a:p>
            <a:pPr>
              <a:buFont typeface="Arial" pitchFamily="34" charset="0"/>
              <a:buChar char="•"/>
            </a:pPr>
            <a:r>
              <a:rPr lang="it-IT" sz="2000" dirty="0" smtClean="0"/>
              <a:t>So it’s just another “boring” theoretical attack?</a:t>
            </a:r>
          </a:p>
          <a:p>
            <a:pPr>
              <a:buFont typeface="Arial" pitchFamily="34" charset="0"/>
              <a:buChar char="•"/>
            </a:pPr>
            <a:endParaRPr lang="it-IT" sz="2000" dirty="0" smtClean="0"/>
          </a:p>
          <a:p>
            <a:pPr>
              <a:buFont typeface="Arial" pitchFamily="34" charset="0"/>
              <a:buChar char="•"/>
            </a:pPr>
            <a:r>
              <a:rPr lang="it-IT" sz="2000" dirty="0" smtClean="0">
                <a:solidFill>
                  <a:schemeClr val="accent4">
                    <a:lumMod val="75000"/>
                  </a:schemeClr>
                </a:solidFill>
              </a:rPr>
              <a:t>And</a:t>
            </a:r>
            <a:r>
              <a:rPr lang="it-IT" sz="2000" dirty="0" smtClean="0">
                <a:solidFill>
                  <a:schemeClr val="accent4">
                    <a:lumMod val="75000"/>
                  </a:schemeClr>
                </a:solidFill>
              </a:rPr>
              <a:t> </a:t>
            </a:r>
            <a:r>
              <a:rPr lang="it-IT" sz="2000" dirty="0" smtClean="0">
                <a:solidFill>
                  <a:schemeClr val="accent4">
                    <a:lumMod val="75000"/>
                  </a:schemeClr>
                </a:solidFill>
              </a:rPr>
              <a:t>if the attacker can actively delete legitimate requests and then uses the stolen authenticator for himself</a:t>
            </a:r>
            <a:r>
              <a:rPr lang="it-IT" sz="2000" dirty="0" smtClean="0">
                <a:solidFill>
                  <a:schemeClr val="accent4">
                    <a:lumMod val="75000"/>
                  </a:schemeClr>
                </a:solidFill>
              </a:rPr>
              <a:t>?</a:t>
            </a:r>
            <a:endParaRPr lang="it-IT" sz="2000" dirty="0" smtClean="0">
              <a:solidFill>
                <a:schemeClr val="accent4">
                  <a:lumMod val="75000"/>
                </a:schemeClr>
              </a:solidFill>
            </a:endParaRPr>
          </a:p>
          <a:p>
            <a:pPr>
              <a:buFont typeface="Arial" pitchFamily="34" charset="0"/>
              <a:buChar char="•"/>
            </a:pPr>
            <a:r>
              <a:rPr lang="it-IT" sz="2000" dirty="0" smtClean="0"/>
              <a:t>This variant </a:t>
            </a:r>
            <a:r>
              <a:rPr lang="it-IT" sz="2000" dirty="0" smtClean="0"/>
              <a:t>was demonstrated to be successful against the SMB service on a Windows 2000 SP 3 server in 2003 by Kasslin and Tikkanen</a:t>
            </a:r>
            <a:r>
              <a:rPr lang="it-IT" sz="2000" dirty="0" smtClean="0"/>
              <a:t>.</a:t>
            </a:r>
            <a:endParaRPr lang="it-IT" sz="2000" dirty="0" smtClean="0"/>
          </a:p>
          <a:p>
            <a:pPr>
              <a:buFont typeface="Arial" pitchFamily="34" charset="0"/>
              <a:buChar char="•"/>
            </a:pP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lstStyle/>
          <a:p>
            <a:r>
              <a:rPr lang="it-IT" dirty="0" smtClean="0"/>
              <a:t>The “pass-the-ticket” attack</a:t>
            </a:r>
            <a:endParaRPr lang="en-US" dirty="0"/>
          </a:p>
        </p:txBody>
      </p:sp>
      <p:sp>
        <p:nvSpPr>
          <p:cNvPr id="3" name="Content Placeholder 2"/>
          <p:cNvSpPr>
            <a:spLocks noGrp="1"/>
          </p:cNvSpPr>
          <p:nvPr>
            <p:ph idx="1"/>
          </p:nvPr>
        </p:nvSpPr>
        <p:spPr>
          <a:xfrm>
            <a:off x="457200" y="1883664"/>
            <a:ext cx="8229600" cy="4288536"/>
          </a:xfrm>
        </p:spPr>
        <p:txBody>
          <a:bodyPr>
            <a:normAutofit/>
          </a:bodyPr>
          <a:lstStyle/>
          <a:p>
            <a:r>
              <a:rPr lang="it-IT" dirty="0" smtClean="0"/>
              <a:t>We’ve seen that there is no AP_REQ/AP_REP exchange for the login service.</a:t>
            </a:r>
          </a:p>
          <a:p>
            <a:r>
              <a:rPr lang="it-IT" dirty="0" smtClean="0"/>
              <a:t>Last message is TGS_REP...</a:t>
            </a:r>
          </a:p>
          <a:p>
            <a:endParaRPr lang="it-IT" dirty="0" smtClean="0"/>
          </a:p>
          <a:p>
            <a:r>
              <a:rPr lang="it-IT" dirty="0" smtClean="0">
                <a:solidFill>
                  <a:schemeClr val="accent4">
                    <a:lumMod val="75000"/>
                  </a:schemeClr>
                </a:solidFill>
              </a:rPr>
              <a:t>Could we reuse the ticket inside and old TGS_REP?</a:t>
            </a:r>
          </a:p>
          <a:p>
            <a:endParaRPr lang="it-IT" dirty="0" smtClean="0"/>
          </a:p>
          <a:p>
            <a:r>
              <a:rPr lang="it-IT" b="1" dirty="0" smtClean="0"/>
              <a:t>IDEA</a:t>
            </a:r>
            <a:r>
              <a:rPr lang="it-IT" dirty="0" smtClean="0"/>
              <a:t>: Spoofing the initial AS_REP + replay old ticket to complete the second step</a:t>
            </a:r>
          </a:p>
        </p:txBody>
      </p:sp>
      <p:sp>
        <p:nvSpPr>
          <p:cNvPr id="5" name="Slide Number Placeholder 4"/>
          <p:cNvSpPr>
            <a:spLocks noGrp="1"/>
          </p:cNvSpPr>
          <p:nvPr>
            <p:ph type="sldNum" sz="quarter" idx="12"/>
          </p:nvPr>
        </p:nvSpPr>
        <p:spPr/>
        <p:txBody>
          <a:bodyPr/>
          <a:lstStyle/>
          <a:p>
            <a:fld id="{96652B35-718D-4E28-AFEB-B694A3B357E8}" type="slidenum">
              <a:rPr kumimoji="0" lang="en-US" smtClean="0"/>
              <a:pPr/>
              <a:t>14</a:t>
            </a:fld>
            <a:endParaRPr kumimoji="0"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lstStyle/>
          <a:p>
            <a:r>
              <a:rPr lang="it-IT" dirty="0" smtClean="0"/>
              <a:t>The “pass-the-ticket” attack</a:t>
            </a:r>
            <a:endParaRPr lang="en-US" dirty="0"/>
          </a:p>
        </p:txBody>
      </p:sp>
      <p:sp>
        <p:nvSpPr>
          <p:cNvPr id="23" name="TextBox 22"/>
          <p:cNvSpPr txBox="1"/>
          <p:nvPr/>
        </p:nvSpPr>
        <p:spPr>
          <a:xfrm>
            <a:off x="609600" y="1447800"/>
            <a:ext cx="1664238" cy="523220"/>
          </a:xfrm>
          <a:prstGeom prst="rect">
            <a:avLst/>
          </a:prstGeom>
          <a:noFill/>
        </p:spPr>
        <p:txBody>
          <a:bodyPr wrap="none" rtlCol="0">
            <a:spAutoFit/>
          </a:bodyPr>
          <a:lstStyle/>
          <a:p>
            <a:r>
              <a:rPr lang="it-IT" sz="2800" b="1" dirty="0" smtClean="0">
                <a:solidFill>
                  <a:schemeClr val="accent4"/>
                </a:solidFill>
              </a:rPr>
              <a:t>Phase 1:</a:t>
            </a:r>
            <a:endParaRPr lang="en-US" sz="2800" b="1" dirty="0">
              <a:solidFill>
                <a:schemeClr val="accent4"/>
              </a:solidFill>
            </a:endParaRPr>
          </a:p>
        </p:txBody>
      </p:sp>
      <p:sp>
        <p:nvSpPr>
          <p:cNvPr id="24" name="Slide Number Placeholder 23"/>
          <p:cNvSpPr>
            <a:spLocks noGrp="1"/>
          </p:cNvSpPr>
          <p:nvPr>
            <p:ph type="sldNum" sz="quarter" idx="12"/>
          </p:nvPr>
        </p:nvSpPr>
        <p:spPr/>
        <p:txBody>
          <a:bodyPr/>
          <a:lstStyle/>
          <a:p>
            <a:fld id="{96652B35-718D-4E28-AFEB-B694A3B357E8}" type="slidenum">
              <a:rPr kumimoji="0" lang="en-US" smtClean="0"/>
              <a:pPr/>
              <a:t>15</a:t>
            </a:fld>
            <a:endParaRPr kumimoji="0" lang="en-US"/>
          </a:p>
        </p:txBody>
      </p:sp>
      <p:sp>
        <p:nvSpPr>
          <p:cNvPr id="27" name="Rectangle 26"/>
          <p:cNvSpPr/>
          <p:nvPr/>
        </p:nvSpPr>
        <p:spPr>
          <a:xfrm>
            <a:off x="914400" y="2514600"/>
            <a:ext cx="12192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smtClean="0"/>
              <a:t>C</a:t>
            </a:r>
            <a:endParaRPr lang="en-US" dirty="0"/>
          </a:p>
        </p:txBody>
      </p:sp>
      <p:sp>
        <p:nvSpPr>
          <p:cNvPr id="28" name="Rectangle 27"/>
          <p:cNvSpPr/>
          <p:nvPr/>
        </p:nvSpPr>
        <p:spPr>
          <a:xfrm>
            <a:off x="3048000" y="2514600"/>
            <a:ext cx="1219200" cy="6858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it-IT" sz="2000" dirty="0" smtClean="0"/>
              <a:t>Attacker</a:t>
            </a:r>
            <a:endParaRPr lang="en-US" dirty="0"/>
          </a:p>
        </p:txBody>
      </p:sp>
      <p:sp>
        <p:nvSpPr>
          <p:cNvPr id="29" name="Rectangle 28"/>
          <p:cNvSpPr/>
          <p:nvPr/>
        </p:nvSpPr>
        <p:spPr>
          <a:xfrm>
            <a:off x="5486400" y="2514600"/>
            <a:ext cx="12192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smtClean="0"/>
              <a:t>AS</a:t>
            </a:r>
            <a:endParaRPr lang="en-US" dirty="0"/>
          </a:p>
        </p:txBody>
      </p:sp>
      <p:sp>
        <p:nvSpPr>
          <p:cNvPr id="30" name="Rectangle 29"/>
          <p:cNvSpPr/>
          <p:nvPr/>
        </p:nvSpPr>
        <p:spPr>
          <a:xfrm>
            <a:off x="7772400" y="2514600"/>
            <a:ext cx="12192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smtClean="0"/>
              <a:t>TGS</a:t>
            </a:r>
            <a:endParaRPr lang="en-US" sz="2800" dirty="0"/>
          </a:p>
        </p:txBody>
      </p:sp>
      <p:sp>
        <p:nvSpPr>
          <p:cNvPr id="31" name="Right Arrow 30"/>
          <p:cNvSpPr/>
          <p:nvPr/>
        </p:nvSpPr>
        <p:spPr>
          <a:xfrm>
            <a:off x="1524000" y="3657600"/>
            <a:ext cx="6858000" cy="304800"/>
          </a:xfrm>
          <a:prstGeom prst="rightArrow">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Right Arrow 31"/>
          <p:cNvSpPr/>
          <p:nvPr/>
        </p:nvSpPr>
        <p:spPr>
          <a:xfrm flipH="1">
            <a:off x="1524000" y="4648201"/>
            <a:ext cx="6858000" cy="304800"/>
          </a:xfrm>
          <a:prstGeom prst="rightArrow">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3" name="Straight Connector 32"/>
          <p:cNvCxnSpPr/>
          <p:nvPr/>
        </p:nvCxnSpPr>
        <p:spPr>
          <a:xfrm rot="5400000">
            <a:off x="457994" y="4266406"/>
            <a:ext cx="2133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2591594" y="4266406"/>
            <a:ext cx="2133600" cy="1588"/>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5029994" y="4266406"/>
            <a:ext cx="2133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7315994" y="4266406"/>
            <a:ext cx="2133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28600" y="3657600"/>
            <a:ext cx="1295400" cy="369332"/>
          </a:xfrm>
          <a:prstGeom prst="rect">
            <a:avLst/>
          </a:prstGeom>
          <a:solidFill>
            <a:schemeClr val="accent4">
              <a:lumMod val="60000"/>
              <a:lumOff val="40000"/>
            </a:schemeClr>
          </a:solidFill>
          <a:ln>
            <a:noFill/>
          </a:ln>
        </p:spPr>
        <p:txBody>
          <a:bodyPr wrap="square" rtlCol="0">
            <a:spAutoFit/>
          </a:bodyPr>
          <a:lstStyle/>
          <a:p>
            <a:pPr algn="r"/>
            <a:r>
              <a:rPr lang="it-IT" dirty="0" smtClean="0"/>
              <a:t>TGS_REQ</a:t>
            </a:r>
            <a:endParaRPr lang="en-US" dirty="0"/>
          </a:p>
        </p:txBody>
      </p:sp>
      <p:sp>
        <p:nvSpPr>
          <p:cNvPr id="38" name="TextBox 37"/>
          <p:cNvSpPr txBox="1"/>
          <p:nvPr/>
        </p:nvSpPr>
        <p:spPr>
          <a:xfrm>
            <a:off x="228600" y="4648200"/>
            <a:ext cx="1295400" cy="369332"/>
          </a:xfrm>
          <a:prstGeom prst="rect">
            <a:avLst/>
          </a:prstGeom>
          <a:solidFill>
            <a:schemeClr val="accent4">
              <a:lumMod val="60000"/>
              <a:lumOff val="40000"/>
            </a:schemeClr>
          </a:solidFill>
          <a:ln>
            <a:noFill/>
          </a:ln>
        </p:spPr>
        <p:txBody>
          <a:bodyPr wrap="square" rtlCol="0">
            <a:spAutoFit/>
          </a:bodyPr>
          <a:lstStyle/>
          <a:p>
            <a:pPr algn="r"/>
            <a:r>
              <a:rPr lang="it-IT" dirty="0" smtClean="0"/>
              <a:t>TGS_REP</a:t>
            </a:r>
            <a:endParaRPr lang="en-US" dirty="0"/>
          </a:p>
        </p:txBody>
      </p:sp>
      <p:sp>
        <p:nvSpPr>
          <p:cNvPr id="39" name="Oval 38"/>
          <p:cNvSpPr/>
          <p:nvPr/>
        </p:nvSpPr>
        <p:spPr>
          <a:xfrm>
            <a:off x="3505200" y="4648200"/>
            <a:ext cx="304800" cy="304800"/>
          </a:xfrm>
          <a:prstGeom prst="ellipse">
            <a:avLst/>
          </a:prstGeom>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0" name="TextBox 39"/>
          <p:cNvSpPr txBox="1"/>
          <p:nvPr/>
        </p:nvSpPr>
        <p:spPr>
          <a:xfrm>
            <a:off x="1905000" y="3886200"/>
            <a:ext cx="5257800" cy="400110"/>
          </a:xfrm>
          <a:prstGeom prst="rect">
            <a:avLst/>
          </a:prstGeom>
          <a:noFill/>
        </p:spPr>
        <p:txBody>
          <a:bodyPr wrap="square" rtlCol="0">
            <a:spAutoFit/>
          </a:bodyPr>
          <a:lstStyle/>
          <a:p>
            <a:r>
              <a:rPr lang="en-US" sz="2000" dirty="0" err="1" smtClean="0"/>
              <a:t>ticket</a:t>
            </a:r>
            <a:r>
              <a:rPr lang="en-US" sz="2000" baseline="-25000" dirty="0" err="1" smtClean="0"/>
              <a:t>TGS</a:t>
            </a:r>
            <a:r>
              <a:rPr lang="en-US" sz="2000" dirty="0" smtClean="0"/>
              <a:t>, authenticator</a:t>
            </a:r>
            <a:r>
              <a:rPr lang="en-US" sz="2000" baseline="-25000" dirty="0" smtClean="0"/>
              <a:t>k</a:t>
            </a:r>
            <a:r>
              <a:rPr lang="en-US" sz="2000" baseline="-40000" dirty="0" smtClean="0"/>
              <a:t>1</a:t>
            </a:r>
            <a:r>
              <a:rPr lang="en-US" sz="2000" dirty="0" smtClean="0"/>
              <a:t> , N</a:t>
            </a:r>
            <a:r>
              <a:rPr lang="en-US" sz="2000" baseline="-25000" dirty="0" smtClean="0"/>
              <a:t>1</a:t>
            </a:r>
            <a:r>
              <a:rPr lang="en-US" sz="2000" dirty="0" smtClean="0"/>
              <a:t>, L, V</a:t>
            </a:r>
            <a:endParaRPr lang="it-IT" sz="2000" baseline="-25000" dirty="0" smtClean="0"/>
          </a:p>
        </p:txBody>
      </p:sp>
      <p:sp>
        <p:nvSpPr>
          <p:cNvPr id="41" name="TextBox 40"/>
          <p:cNvSpPr txBox="1"/>
          <p:nvPr/>
        </p:nvSpPr>
        <p:spPr>
          <a:xfrm>
            <a:off x="1905000" y="4876800"/>
            <a:ext cx="4800600" cy="400110"/>
          </a:xfrm>
          <a:prstGeom prst="rect">
            <a:avLst/>
          </a:prstGeom>
          <a:noFill/>
        </p:spPr>
        <p:txBody>
          <a:bodyPr wrap="square" rtlCol="0">
            <a:spAutoFit/>
          </a:bodyPr>
          <a:lstStyle/>
          <a:p>
            <a:r>
              <a:rPr lang="en-US" sz="2000" dirty="0" err="1" smtClean="0"/>
              <a:t>ticket</a:t>
            </a:r>
            <a:r>
              <a:rPr lang="en-US" sz="2000" baseline="-25000" dirty="0" err="1" smtClean="0"/>
              <a:t>V</a:t>
            </a:r>
            <a:r>
              <a:rPr lang="en-US" sz="2000" dirty="0" smtClean="0"/>
              <a:t> ,E</a:t>
            </a:r>
            <a:r>
              <a:rPr lang="en-US" sz="2000" baseline="-25000" dirty="0" smtClean="0"/>
              <a:t>k</a:t>
            </a:r>
            <a:r>
              <a:rPr lang="en-US" sz="2000" baseline="-40000" dirty="0" smtClean="0"/>
              <a:t>1 </a:t>
            </a:r>
            <a:r>
              <a:rPr lang="en-US" sz="2000" dirty="0" smtClean="0"/>
              <a:t>(k</a:t>
            </a:r>
            <a:r>
              <a:rPr lang="en-US" sz="2000" baseline="-25000" dirty="0" smtClean="0"/>
              <a:t>2</a:t>
            </a:r>
            <a:r>
              <a:rPr lang="en-US" sz="2000" dirty="0" smtClean="0"/>
              <a:t>,N</a:t>
            </a:r>
            <a:r>
              <a:rPr lang="en-US" sz="2000" baseline="-25000" dirty="0" smtClean="0"/>
              <a:t>1</a:t>
            </a:r>
            <a:r>
              <a:rPr lang="en-US" sz="2000" dirty="0" smtClean="0"/>
              <a:t>, L, V )</a:t>
            </a:r>
            <a:endParaRPr lang="en-US" sz="2000" baseline="-25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lstStyle/>
          <a:p>
            <a:r>
              <a:rPr lang="it-IT" dirty="0" smtClean="0"/>
              <a:t>The “pass-the-ticket” attack</a:t>
            </a:r>
            <a:endParaRPr lang="en-US" dirty="0"/>
          </a:p>
        </p:txBody>
      </p:sp>
      <p:sp>
        <p:nvSpPr>
          <p:cNvPr id="21" name="TextBox 20"/>
          <p:cNvSpPr txBox="1"/>
          <p:nvPr/>
        </p:nvSpPr>
        <p:spPr>
          <a:xfrm>
            <a:off x="685800" y="1219200"/>
            <a:ext cx="1905000" cy="523220"/>
          </a:xfrm>
          <a:prstGeom prst="rect">
            <a:avLst/>
          </a:prstGeom>
          <a:noFill/>
        </p:spPr>
        <p:txBody>
          <a:bodyPr wrap="square" rtlCol="0">
            <a:spAutoFit/>
          </a:bodyPr>
          <a:lstStyle/>
          <a:p>
            <a:r>
              <a:rPr lang="it-IT" sz="2800" b="1" dirty="0" smtClean="0">
                <a:solidFill>
                  <a:schemeClr val="accent4"/>
                </a:solidFill>
              </a:rPr>
              <a:t>Phase 2:</a:t>
            </a:r>
            <a:endParaRPr lang="en-US" sz="2800" b="1" dirty="0">
              <a:solidFill>
                <a:schemeClr val="accent4"/>
              </a:solidFill>
            </a:endParaRPr>
          </a:p>
        </p:txBody>
      </p:sp>
      <p:sp>
        <p:nvSpPr>
          <p:cNvPr id="22" name="Slide Number Placeholder 21"/>
          <p:cNvSpPr>
            <a:spLocks noGrp="1"/>
          </p:cNvSpPr>
          <p:nvPr>
            <p:ph type="sldNum" sz="quarter" idx="12"/>
          </p:nvPr>
        </p:nvSpPr>
        <p:spPr/>
        <p:txBody>
          <a:bodyPr/>
          <a:lstStyle/>
          <a:p>
            <a:fld id="{96652B35-718D-4E28-AFEB-B694A3B357E8}" type="slidenum">
              <a:rPr kumimoji="0" lang="en-US" smtClean="0"/>
              <a:pPr/>
              <a:t>16</a:t>
            </a:fld>
            <a:endParaRPr kumimoji="0" lang="en-US"/>
          </a:p>
        </p:txBody>
      </p:sp>
      <p:sp>
        <p:nvSpPr>
          <p:cNvPr id="41" name="Rectangle 40"/>
          <p:cNvSpPr/>
          <p:nvPr/>
        </p:nvSpPr>
        <p:spPr>
          <a:xfrm>
            <a:off x="1447800" y="2209800"/>
            <a:ext cx="12192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smtClean="0"/>
              <a:t>C</a:t>
            </a:r>
            <a:endParaRPr lang="en-US" dirty="0"/>
          </a:p>
        </p:txBody>
      </p:sp>
      <p:sp>
        <p:nvSpPr>
          <p:cNvPr id="42" name="Rectangle 41"/>
          <p:cNvSpPr/>
          <p:nvPr/>
        </p:nvSpPr>
        <p:spPr>
          <a:xfrm>
            <a:off x="3429000" y="2209800"/>
            <a:ext cx="1219200" cy="685800"/>
          </a:xfrm>
          <a:prstGeom prst="rect">
            <a:avLst/>
          </a:prstGeom>
          <a:ln/>
        </p:spPr>
        <p:style>
          <a:lnRef idx="1">
            <a:schemeClr val="accent4"/>
          </a:lnRef>
          <a:fillRef idx="3">
            <a:schemeClr val="accent4"/>
          </a:fillRef>
          <a:effectRef idx="2">
            <a:schemeClr val="accent4"/>
          </a:effectRef>
          <a:fontRef idx="minor">
            <a:schemeClr val="lt1"/>
          </a:fontRef>
        </p:style>
        <p:txBody>
          <a:bodyPr rtlCol="0" anchor="ctr"/>
          <a:lstStyle/>
          <a:p>
            <a:pPr algn="ctr"/>
            <a:r>
              <a:rPr lang="it-IT" sz="2000" dirty="0" smtClean="0"/>
              <a:t>Attacker</a:t>
            </a:r>
            <a:endParaRPr lang="en-US" dirty="0"/>
          </a:p>
        </p:txBody>
      </p:sp>
      <p:sp>
        <p:nvSpPr>
          <p:cNvPr id="43" name="Rectangle 42"/>
          <p:cNvSpPr/>
          <p:nvPr/>
        </p:nvSpPr>
        <p:spPr>
          <a:xfrm>
            <a:off x="5638800" y="2209800"/>
            <a:ext cx="12192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smtClean="0"/>
              <a:t>AS</a:t>
            </a:r>
            <a:endParaRPr lang="en-US" dirty="0"/>
          </a:p>
        </p:txBody>
      </p:sp>
      <p:sp>
        <p:nvSpPr>
          <p:cNvPr id="44" name="Rectangle 43"/>
          <p:cNvSpPr/>
          <p:nvPr/>
        </p:nvSpPr>
        <p:spPr>
          <a:xfrm>
            <a:off x="7620000" y="2209800"/>
            <a:ext cx="12192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smtClean="0"/>
              <a:t>TGS</a:t>
            </a:r>
            <a:endParaRPr lang="en-US" dirty="0"/>
          </a:p>
        </p:txBody>
      </p:sp>
      <p:sp>
        <p:nvSpPr>
          <p:cNvPr id="45" name="Right Arrow 44"/>
          <p:cNvSpPr/>
          <p:nvPr/>
        </p:nvSpPr>
        <p:spPr>
          <a:xfrm>
            <a:off x="2057400" y="3505200"/>
            <a:ext cx="1981200" cy="2286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6" name="Right Arrow 45"/>
          <p:cNvSpPr/>
          <p:nvPr/>
        </p:nvSpPr>
        <p:spPr>
          <a:xfrm>
            <a:off x="4038600" y="5410200"/>
            <a:ext cx="4114800" cy="2286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7" name="Right Arrow 46"/>
          <p:cNvSpPr/>
          <p:nvPr/>
        </p:nvSpPr>
        <p:spPr>
          <a:xfrm flipH="1">
            <a:off x="2057400" y="6324600"/>
            <a:ext cx="1981200" cy="228600"/>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dirty="0"/>
          </a:p>
        </p:txBody>
      </p:sp>
      <p:sp>
        <p:nvSpPr>
          <p:cNvPr id="48" name="Right Arrow 47"/>
          <p:cNvSpPr/>
          <p:nvPr/>
        </p:nvSpPr>
        <p:spPr>
          <a:xfrm>
            <a:off x="4038600" y="3505200"/>
            <a:ext cx="2209800" cy="2286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9" name="Right Arrow 48"/>
          <p:cNvSpPr/>
          <p:nvPr/>
        </p:nvSpPr>
        <p:spPr>
          <a:xfrm flipH="1">
            <a:off x="2057400" y="4495800"/>
            <a:ext cx="1981200" cy="228600"/>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cxnSp>
        <p:nvCxnSpPr>
          <p:cNvPr id="50" name="Straight Connector 49"/>
          <p:cNvCxnSpPr/>
          <p:nvPr/>
        </p:nvCxnSpPr>
        <p:spPr>
          <a:xfrm rot="5400000">
            <a:off x="115094" y="4761706"/>
            <a:ext cx="3886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a:off x="2096294" y="4837906"/>
            <a:ext cx="3886200" cy="1588"/>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4306094" y="4837906"/>
            <a:ext cx="3886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6287294" y="4837906"/>
            <a:ext cx="38862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54" name="TextBox 53"/>
          <p:cNvSpPr txBox="1"/>
          <p:nvPr/>
        </p:nvSpPr>
        <p:spPr>
          <a:xfrm>
            <a:off x="762000" y="5345668"/>
            <a:ext cx="1295400" cy="369332"/>
          </a:xfrm>
          <a:prstGeom prst="rect">
            <a:avLst/>
          </a:prstGeom>
          <a:solidFill>
            <a:schemeClr val="accent4">
              <a:lumMod val="60000"/>
              <a:lumOff val="40000"/>
            </a:schemeClr>
          </a:solidFill>
          <a:ln>
            <a:noFill/>
          </a:ln>
        </p:spPr>
        <p:txBody>
          <a:bodyPr wrap="square" rtlCol="0">
            <a:spAutoFit/>
          </a:bodyPr>
          <a:lstStyle/>
          <a:p>
            <a:pPr algn="r"/>
            <a:r>
              <a:rPr lang="it-IT" dirty="0" smtClean="0"/>
              <a:t>TGS_REQ</a:t>
            </a:r>
            <a:endParaRPr lang="en-US" dirty="0"/>
          </a:p>
        </p:txBody>
      </p:sp>
      <p:sp>
        <p:nvSpPr>
          <p:cNvPr id="55" name="TextBox 54"/>
          <p:cNvSpPr txBox="1"/>
          <p:nvPr/>
        </p:nvSpPr>
        <p:spPr>
          <a:xfrm>
            <a:off x="762000" y="4419600"/>
            <a:ext cx="1295400" cy="369332"/>
          </a:xfrm>
          <a:prstGeom prst="rect">
            <a:avLst/>
          </a:prstGeom>
          <a:solidFill>
            <a:schemeClr val="accent4">
              <a:lumMod val="60000"/>
              <a:lumOff val="40000"/>
            </a:schemeClr>
          </a:solidFill>
          <a:ln>
            <a:noFill/>
          </a:ln>
        </p:spPr>
        <p:txBody>
          <a:bodyPr wrap="square" rtlCol="0">
            <a:spAutoFit/>
          </a:bodyPr>
          <a:lstStyle/>
          <a:p>
            <a:pPr algn="r"/>
            <a:r>
              <a:rPr lang="it-IT" dirty="0" smtClean="0"/>
              <a:t>AS_REP</a:t>
            </a:r>
            <a:endParaRPr lang="en-US" dirty="0"/>
          </a:p>
        </p:txBody>
      </p:sp>
      <p:sp>
        <p:nvSpPr>
          <p:cNvPr id="56" name="TextBox 55"/>
          <p:cNvSpPr txBox="1"/>
          <p:nvPr/>
        </p:nvSpPr>
        <p:spPr>
          <a:xfrm>
            <a:off x="762000" y="6248400"/>
            <a:ext cx="1295400" cy="369332"/>
          </a:xfrm>
          <a:prstGeom prst="rect">
            <a:avLst/>
          </a:prstGeom>
          <a:solidFill>
            <a:schemeClr val="accent4">
              <a:lumMod val="60000"/>
              <a:lumOff val="40000"/>
            </a:schemeClr>
          </a:solidFill>
          <a:ln>
            <a:noFill/>
          </a:ln>
        </p:spPr>
        <p:txBody>
          <a:bodyPr wrap="square" rtlCol="0">
            <a:spAutoFit/>
          </a:bodyPr>
          <a:lstStyle/>
          <a:p>
            <a:pPr algn="r"/>
            <a:r>
              <a:rPr lang="it-IT" dirty="0" smtClean="0"/>
              <a:t>TGS_REP</a:t>
            </a:r>
            <a:endParaRPr lang="en-US" dirty="0"/>
          </a:p>
        </p:txBody>
      </p:sp>
      <p:sp>
        <p:nvSpPr>
          <p:cNvPr id="57" name="TextBox 56"/>
          <p:cNvSpPr txBox="1"/>
          <p:nvPr/>
        </p:nvSpPr>
        <p:spPr>
          <a:xfrm>
            <a:off x="762000" y="3429000"/>
            <a:ext cx="1295400" cy="369332"/>
          </a:xfrm>
          <a:prstGeom prst="rect">
            <a:avLst/>
          </a:prstGeom>
          <a:solidFill>
            <a:schemeClr val="accent4">
              <a:lumMod val="60000"/>
              <a:lumOff val="40000"/>
            </a:schemeClr>
          </a:solidFill>
          <a:ln>
            <a:noFill/>
          </a:ln>
        </p:spPr>
        <p:txBody>
          <a:bodyPr wrap="square" rtlCol="0">
            <a:spAutoFit/>
          </a:bodyPr>
          <a:lstStyle/>
          <a:p>
            <a:pPr algn="r"/>
            <a:r>
              <a:rPr lang="it-IT" dirty="0" smtClean="0"/>
              <a:t>AS_REQ</a:t>
            </a:r>
            <a:endParaRPr lang="en-US" dirty="0"/>
          </a:p>
        </p:txBody>
      </p:sp>
      <p:pic>
        <p:nvPicPr>
          <p:cNvPr id="58" name="Picture 57" descr="attacker1.png"/>
          <p:cNvPicPr>
            <a:picLocks noChangeAspect="1"/>
          </p:cNvPicPr>
          <p:nvPr/>
        </p:nvPicPr>
        <p:blipFill>
          <a:blip r:embed="rId3"/>
          <a:stretch>
            <a:fillRect/>
          </a:stretch>
        </p:blipFill>
        <p:spPr>
          <a:xfrm>
            <a:off x="0" y="1905000"/>
            <a:ext cx="965079" cy="1206349"/>
          </a:xfrm>
          <a:prstGeom prst="rect">
            <a:avLst/>
          </a:prstGeom>
        </p:spPr>
      </p:pic>
      <p:sp>
        <p:nvSpPr>
          <p:cNvPr id="59" name="Curved Up Arrow 58"/>
          <p:cNvSpPr/>
          <p:nvPr/>
        </p:nvSpPr>
        <p:spPr>
          <a:xfrm>
            <a:off x="533400" y="3048000"/>
            <a:ext cx="990600" cy="304800"/>
          </a:xfrm>
          <a:prstGeom prst="curvedUpArrow">
            <a:avLst>
              <a:gd name="adj1" fmla="val 25000"/>
              <a:gd name="adj2" fmla="val 50000"/>
              <a:gd name="adj3" fmla="val 25000"/>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solidFill>
                <a:schemeClr val="tx1"/>
              </a:solidFill>
            </a:endParaRPr>
          </a:p>
        </p:txBody>
      </p:sp>
      <p:sp>
        <p:nvSpPr>
          <p:cNvPr id="60" name="Curved Up Arrow 59"/>
          <p:cNvSpPr/>
          <p:nvPr/>
        </p:nvSpPr>
        <p:spPr>
          <a:xfrm flipH="1" flipV="1">
            <a:off x="533400" y="1752600"/>
            <a:ext cx="990600" cy="304800"/>
          </a:xfrm>
          <a:prstGeom prst="curvedUpArrow">
            <a:avLst>
              <a:gd name="adj1" fmla="val 25000"/>
              <a:gd name="adj2" fmla="val 50000"/>
              <a:gd name="adj3" fmla="val 25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61" name="TextBox 60"/>
          <p:cNvSpPr txBox="1"/>
          <p:nvPr/>
        </p:nvSpPr>
        <p:spPr>
          <a:xfrm>
            <a:off x="838200" y="1905000"/>
            <a:ext cx="466794" cy="369332"/>
          </a:xfrm>
          <a:prstGeom prst="rect">
            <a:avLst/>
          </a:prstGeom>
          <a:noFill/>
        </p:spPr>
        <p:txBody>
          <a:bodyPr wrap="none" rtlCol="0">
            <a:spAutoFit/>
          </a:bodyPr>
          <a:lstStyle/>
          <a:p>
            <a:r>
              <a:rPr lang="it-IT" dirty="0" smtClean="0"/>
              <a:t>K?</a:t>
            </a:r>
            <a:endParaRPr lang="en-US" dirty="0"/>
          </a:p>
        </p:txBody>
      </p:sp>
      <p:sp>
        <p:nvSpPr>
          <p:cNvPr id="62" name="TextBox 61"/>
          <p:cNvSpPr txBox="1"/>
          <p:nvPr/>
        </p:nvSpPr>
        <p:spPr>
          <a:xfrm>
            <a:off x="838200" y="2819400"/>
            <a:ext cx="441146" cy="369332"/>
          </a:xfrm>
          <a:prstGeom prst="rect">
            <a:avLst/>
          </a:prstGeom>
          <a:noFill/>
        </p:spPr>
        <p:txBody>
          <a:bodyPr wrap="none" rtlCol="0">
            <a:spAutoFit/>
          </a:bodyPr>
          <a:lstStyle/>
          <a:p>
            <a:r>
              <a:rPr lang="it-IT" dirty="0" smtClean="0"/>
              <a:t>K</a:t>
            </a:r>
            <a:r>
              <a:rPr lang="it-IT" baseline="-25000" dirty="0" smtClean="0"/>
              <a:t>A</a:t>
            </a:r>
            <a:endParaRPr lang="en-US" baseline="-25000" dirty="0"/>
          </a:p>
        </p:txBody>
      </p:sp>
      <p:sp>
        <p:nvSpPr>
          <p:cNvPr id="63" name="TextBox 62"/>
          <p:cNvSpPr txBox="1"/>
          <p:nvPr/>
        </p:nvSpPr>
        <p:spPr>
          <a:xfrm>
            <a:off x="2133600" y="3657600"/>
            <a:ext cx="1600200" cy="400110"/>
          </a:xfrm>
          <a:prstGeom prst="rect">
            <a:avLst/>
          </a:prstGeom>
          <a:noFill/>
        </p:spPr>
        <p:txBody>
          <a:bodyPr wrap="square" rtlCol="0">
            <a:spAutoFit/>
          </a:bodyPr>
          <a:lstStyle/>
          <a:p>
            <a:r>
              <a:rPr lang="it-IT" sz="2000" dirty="0" smtClean="0"/>
              <a:t>C,TGS,N</a:t>
            </a:r>
            <a:r>
              <a:rPr lang="it-IT" sz="2000" baseline="-25000" dirty="0" smtClean="0"/>
              <a:t>2</a:t>
            </a:r>
            <a:endParaRPr lang="en-US" sz="2000" baseline="-25000" dirty="0"/>
          </a:p>
        </p:txBody>
      </p:sp>
      <p:sp>
        <p:nvSpPr>
          <p:cNvPr id="64" name="TextBox 63"/>
          <p:cNvSpPr txBox="1"/>
          <p:nvPr/>
        </p:nvSpPr>
        <p:spPr>
          <a:xfrm>
            <a:off x="2209800" y="4648200"/>
            <a:ext cx="3962400" cy="400110"/>
          </a:xfrm>
          <a:prstGeom prst="rect">
            <a:avLst/>
          </a:prstGeom>
          <a:noFill/>
        </p:spPr>
        <p:txBody>
          <a:bodyPr wrap="square" rtlCol="0">
            <a:spAutoFit/>
          </a:bodyPr>
          <a:lstStyle/>
          <a:p>
            <a:r>
              <a:rPr lang="en-US" sz="2000" dirty="0" smtClean="0"/>
              <a:t>ticket</a:t>
            </a:r>
            <a:r>
              <a:rPr lang="en-US" sz="2000" baseline="30000" dirty="0" smtClean="0"/>
              <a:t>*</a:t>
            </a:r>
            <a:r>
              <a:rPr lang="en-US" sz="2000" baseline="-25000" dirty="0" smtClean="0"/>
              <a:t>TGS</a:t>
            </a:r>
            <a:r>
              <a:rPr lang="en-US" sz="2000" dirty="0" smtClean="0"/>
              <a:t>,E</a:t>
            </a:r>
            <a:r>
              <a:rPr lang="en-US" sz="2000" baseline="-25000" dirty="0" smtClean="0"/>
              <a:t>K</a:t>
            </a:r>
            <a:r>
              <a:rPr lang="en-US" sz="2000" baseline="-40000" dirty="0" smtClean="0"/>
              <a:t>A</a:t>
            </a:r>
            <a:r>
              <a:rPr lang="en-US" sz="2000" dirty="0" smtClean="0"/>
              <a:t> (k</a:t>
            </a:r>
            <a:r>
              <a:rPr lang="en-US" sz="2000" baseline="-25000" dirty="0" smtClean="0"/>
              <a:t>1</a:t>
            </a:r>
            <a:r>
              <a:rPr lang="en-US" sz="2000" dirty="0" smtClean="0"/>
              <a:t>’,N</a:t>
            </a:r>
            <a:r>
              <a:rPr lang="en-US" sz="2000" baseline="-25000" dirty="0" smtClean="0"/>
              <a:t>2</a:t>
            </a:r>
            <a:r>
              <a:rPr lang="en-US" sz="2000" dirty="0" smtClean="0"/>
              <a:t>, L, TGS)</a:t>
            </a:r>
            <a:endParaRPr lang="en-US" sz="2000" dirty="0"/>
          </a:p>
        </p:txBody>
      </p:sp>
      <p:sp>
        <p:nvSpPr>
          <p:cNvPr id="65" name="TextBox 64"/>
          <p:cNvSpPr txBox="1"/>
          <p:nvPr/>
        </p:nvSpPr>
        <p:spPr>
          <a:xfrm>
            <a:off x="2133600" y="5562600"/>
            <a:ext cx="4800600" cy="400110"/>
          </a:xfrm>
          <a:prstGeom prst="rect">
            <a:avLst/>
          </a:prstGeom>
          <a:noFill/>
        </p:spPr>
        <p:txBody>
          <a:bodyPr wrap="square" rtlCol="0">
            <a:spAutoFit/>
          </a:bodyPr>
          <a:lstStyle/>
          <a:p>
            <a:r>
              <a:rPr lang="en-US" sz="2000" dirty="0"/>
              <a:t>t</a:t>
            </a:r>
            <a:r>
              <a:rPr lang="en-US" sz="2000" dirty="0" smtClean="0"/>
              <a:t>icket</a:t>
            </a:r>
            <a:r>
              <a:rPr lang="en-US" sz="2000" baseline="30000" dirty="0" smtClean="0"/>
              <a:t>*</a:t>
            </a:r>
            <a:r>
              <a:rPr lang="en-US" sz="2000" baseline="-25000" dirty="0" smtClean="0"/>
              <a:t>TGS</a:t>
            </a:r>
            <a:r>
              <a:rPr lang="en-US" sz="2000" dirty="0" smtClean="0"/>
              <a:t>, authenticator</a:t>
            </a:r>
            <a:r>
              <a:rPr lang="en-US" sz="2000" baseline="-25000" dirty="0" smtClean="0"/>
              <a:t>k</a:t>
            </a:r>
            <a:r>
              <a:rPr lang="en-US" sz="2000" baseline="-40000" dirty="0" smtClean="0"/>
              <a:t>1</a:t>
            </a:r>
            <a:r>
              <a:rPr lang="en-US" sz="2000" baseline="-25000" dirty="0" smtClean="0"/>
              <a:t>’</a:t>
            </a:r>
            <a:r>
              <a:rPr lang="en-US" sz="2000" dirty="0" smtClean="0"/>
              <a:t> ,N</a:t>
            </a:r>
            <a:r>
              <a:rPr lang="en-US" sz="2000" baseline="-25000" dirty="0" smtClean="0"/>
              <a:t>3</a:t>
            </a:r>
            <a:r>
              <a:rPr lang="en-US" sz="2000" dirty="0" smtClean="0"/>
              <a:t>, L, V</a:t>
            </a:r>
            <a:endParaRPr lang="it-IT" sz="2000" baseline="-25000" dirty="0" smtClean="0"/>
          </a:p>
        </p:txBody>
      </p:sp>
      <p:sp>
        <p:nvSpPr>
          <p:cNvPr id="66" name="Right Arrow 65"/>
          <p:cNvSpPr/>
          <p:nvPr/>
        </p:nvSpPr>
        <p:spPr>
          <a:xfrm>
            <a:off x="2057400" y="5410200"/>
            <a:ext cx="1981200" cy="2286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7" name="Multiply 66"/>
          <p:cNvSpPr/>
          <p:nvPr/>
        </p:nvSpPr>
        <p:spPr>
          <a:xfrm>
            <a:off x="6324600" y="5105400"/>
            <a:ext cx="914400" cy="838200"/>
          </a:xfrm>
          <a:prstGeom prst="mathMultiply">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68" name="TextBox 67"/>
          <p:cNvSpPr txBox="1"/>
          <p:nvPr/>
        </p:nvSpPr>
        <p:spPr>
          <a:xfrm>
            <a:off x="2133600" y="6457890"/>
            <a:ext cx="3429000" cy="400110"/>
          </a:xfrm>
          <a:prstGeom prst="rect">
            <a:avLst/>
          </a:prstGeom>
          <a:noFill/>
        </p:spPr>
        <p:txBody>
          <a:bodyPr wrap="square" rtlCol="0">
            <a:spAutoFit/>
          </a:bodyPr>
          <a:lstStyle/>
          <a:p>
            <a:r>
              <a:rPr lang="en-US" sz="2000" dirty="0" err="1" smtClean="0"/>
              <a:t>ticket</a:t>
            </a:r>
            <a:r>
              <a:rPr lang="en-US" sz="2000" baseline="-25000" dirty="0" err="1" smtClean="0"/>
              <a:t>V</a:t>
            </a:r>
            <a:r>
              <a:rPr lang="en-US" sz="2000" dirty="0" smtClean="0"/>
              <a:t> ,E</a:t>
            </a:r>
            <a:r>
              <a:rPr lang="en-US" sz="2000" baseline="-25000" dirty="0" smtClean="0"/>
              <a:t>k</a:t>
            </a:r>
            <a:r>
              <a:rPr lang="en-US" sz="2000" baseline="-40000" dirty="0" smtClean="0"/>
              <a:t>1’ </a:t>
            </a:r>
            <a:r>
              <a:rPr lang="en-US" sz="2000" dirty="0" smtClean="0"/>
              <a:t>(k</a:t>
            </a:r>
            <a:r>
              <a:rPr lang="en-US" sz="2000" baseline="-25000" dirty="0" smtClean="0"/>
              <a:t>2</a:t>
            </a:r>
            <a:r>
              <a:rPr lang="en-US" sz="2000" dirty="0" smtClean="0"/>
              <a:t>’,N</a:t>
            </a:r>
            <a:r>
              <a:rPr lang="en-US" sz="2000" baseline="-25000" dirty="0" smtClean="0"/>
              <a:t>3</a:t>
            </a:r>
            <a:r>
              <a:rPr lang="en-US" sz="2000" dirty="0" smtClean="0"/>
              <a:t>, L, V )</a:t>
            </a:r>
            <a:endParaRPr lang="en-US" sz="2000" baseline="-25000" dirty="0"/>
          </a:p>
        </p:txBody>
      </p:sp>
      <p:sp>
        <p:nvSpPr>
          <p:cNvPr id="69" name="Multiply 68"/>
          <p:cNvSpPr/>
          <p:nvPr/>
        </p:nvSpPr>
        <p:spPr>
          <a:xfrm>
            <a:off x="4648200" y="3200400"/>
            <a:ext cx="914400" cy="838200"/>
          </a:xfrm>
          <a:prstGeom prst="mathMultiply">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914400"/>
            <a:ext cx="6833922" cy="584775"/>
          </a:xfrm>
          <a:prstGeom prst="rect">
            <a:avLst/>
          </a:prstGeom>
          <a:noFill/>
        </p:spPr>
        <p:txBody>
          <a:bodyPr wrap="none" rtlCol="0">
            <a:spAutoFit/>
          </a:bodyPr>
          <a:lstStyle/>
          <a:p>
            <a:r>
              <a:rPr lang="it-IT" sz="3200" dirty="0" smtClean="0">
                <a:solidFill>
                  <a:schemeClr val="tx2"/>
                </a:solidFill>
              </a:rPr>
              <a:t>...and such a thing can really work??</a:t>
            </a:r>
            <a:endParaRPr lang="en-US" sz="3200" dirty="0">
              <a:solidFill>
                <a:schemeClr val="tx2"/>
              </a:solidFill>
            </a:endParaRPr>
          </a:p>
        </p:txBody>
      </p:sp>
      <p:sp>
        <p:nvSpPr>
          <p:cNvPr id="5" name="TextBox 4"/>
          <p:cNvSpPr txBox="1"/>
          <p:nvPr/>
        </p:nvSpPr>
        <p:spPr>
          <a:xfrm>
            <a:off x="381000" y="1905000"/>
            <a:ext cx="8077200" cy="4893647"/>
          </a:xfrm>
          <a:prstGeom prst="rect">
            <a:avLst/>
          </a:prstGeom>
          <a:noFill/>
        </p:spPr>
        <p:txBody>
          <a:bodyPr wrap="square" rtlCol="0">
            <a:spAutoFit/>
          </a:bodyPr>
          <a:lstStyle/>
          <a:p>
            <a:r>
              <a:rPr lang="it-IT" sz="2400" dirty="0" smtClean="0"/>
              <a:t>The attack was tested against the following platforms:</a:t>
            </a:r>
          </a:p>
          <a:p>
            <a:pPr>
              <a:buFont typeface="Arial" pitchFamily="34" charset="0"/>
              <a:buChar char="•"/>
            </a:pPr>
            <a:r>
              <a:rPr lang="it-IT" sz="2400" b="1" dirty="0" smtClean="0"/>
              <a:t>Linux</a:t>
            </a:r>
            <a:r>
              <a:rPr lang="it-IT" sz="2400" dirty="0" smtClean="0"/>
              <a:t>:</a:t>
            </a:r>
          </a:p>
          <a:p>
            <a:pPr marL="457200" lvl="2"/>
            <a:r>
              <a:rPr lang="it-IT" sz="2400" dirty="0" smtClean="0"/>
              <a:t>KDC: GNU/Linux Debian 4.0, Kerberos MIT 1.6.3</a:t>
            </a:r>
          </a:p>
          <a:p>
            <a:pPr marL="457200" lvl="2"/>
            <a:r>
              <a:rPr lang="it-IT" sz="2400" dirty="0" smtClean="0"/>
              <a:t>Client Workstation:</a:t>
            </a:r>
          </a:p>
          <a:p>
            <a:pPr marL="914400" lvl="3">
              <a:buFont typeface="Arial" pitchFamily="34" charset="0"/>
              <a:buChar char="•"/>
            </a:pPr>
            <a:r>
              <a:rPr lang="it-IT" sz="2400" dirty="0" smtClean="0"/>
              <a:t>GNU/Linux Gentoo, Kerberos MIT 1.6.3-r6</a:t>
            </a:r>
          </a:p>
          <a:p>
            <a:pPr>
              <a:buFont typeface="Arial" pitchFamily="34" charset="0"/>
              <a:buChar char="•"/>
            </a:pPr>
            <a:r>
              <a:rPr lang="it-IT" sz="2400" b="1" dirty="0" smtClean="0"/>
              <a:t>Windows</a:t>
            </a:r>
            <a:r>
              <a:rPr lang="it-IT" sz="2400" dirty="0" smtClean="0"/>
              <a:t>:</a:t>
            </a:r>
          </a:p>
          <a:p>
            <a:pPr lvl="1"/>
            <a:r>
              <a:rPr lang="it-IT" sz="2400" dirty="0" smtClean="0"/>
              <a:t>KDC: </a:t>
            </a:r>
          </a:p>
          <a:p>
            <a:pPr lvl="2">
              <a:buFont typeface="Arial" pitchFamily="34" charset="0"/>
              <a:buChar char="•"/>
            </a:pPr>
            <a:r>
              <a:rPr lang="it-IT" sz="2400" dirty="0" smtClean="0"/>
              <a:t>Windows Server 2008</a:t>
            </a:r>
          </a:p>
          <a:p>
            <a:pPr lvl="1"/>
            <a:r>
              <a:rPr lang="it-IT" sz="2400" dirty="0" smtClean="0"/>
              <a:t>Client Workstation:</a:t>
            </a:r>
          </a:p>
          <a:p>
            <a:pPr lvl="2">
              <a:buFont typeface="Arial" pitchFamily="34" charset="0"/>
              <a:buChar char="•"/>
            </a:pPr>
            <a:r>
              <a:rPr lang="it-IT" sz="2400" dirty="0" smtClean="0"/>
              <a:t>Windows XP Service Pack 2</a:t>
            </a:r>
          </a:p>
          <a:p>
            <a:pPr lvl="2">
              <a:buFont typeface="Arial" pitchFamily="34" charset="0"/>
              <a:buChar char="•"/>
            </a:pPr>
            <a:r>
              <a:rPr lang="it-IT" sz="2400" dirty="0" smtClean="0"/>
              <a:t>Windows Vista Enterprise Service Pack 1</a:t>
            </a:r>
          </a:p>
          <a:p>
            <a:pPr lvl="2">
              <a:buFont typeface="Arial" pitchFamily="34" charset="0"/>
              <a:buChar char="•"/>
            </a:pPr>
            <a:r>
              <a:rPr lang="it-IT" sz="2400" dirty="0" smtClean="0"/>
              <a:t>Windows 7 Professional</a:t>
            </a:r>
          </a:p>
          <a:p>
            <a:pPr lvl="1">
              <a:buFont typeface="Arial" pitchFamily="34" charset="0"/>
              <a:buChar char="•"/>
            </a:pPr>
            <a:endParaRPr lang="en-US" sz="2400" dirty="0"/>
          </a:p>
        </p:txBody>
      </p:sp>
      <p:sp>
        <p:nvSpPr>
          <p:cNvPr id="8" name="Slide Number Placeholder 7"/>
          <p:cNvSpPr>
            <a:spLocks noGrp="1"/>
          </p:cNvSpPr>
          <p:nvPr>
            <p:ph type="sldNum" sz="quarter" idx="12"/>
          </p:nvPr>
        </p:nvSpPr>
        <p:spPr/>
        <p:txBody>
          <a:bodyPr/>
          <a:lstStyle/>
          <a:p>
            <a:fld id="{96652B35-718D-4E28-AFEB-B694A3B357E8}" type="slidenum">
              <a:rPr kumimoji="0" lang="en-US" smtClean="0"/>
              <a:pPr/>
              <a:t>17</a:t>
            </a:fld>
            <a:endParaRPr kumimoji="0"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652B35-718D-4E28-AFEB-B694A3B357E8}" type="slidenum">
              <a:rPr kumimoji="0" lang="en-US" smtClean="0"/>
              <a:pPr/>
              <a:t>18</a:t>
            </a:fld>
            <a:endParaRPr kumimoji="0" lang="en-US"/>
          </a:p>
        </p:txBody>
      </p:sp>
      <p:sp>
        <p:nvSpPr>
          <p:cNvPr id="3" name="TextBox 2"/>
          <p:cNvSpPr txBox="1"/>
          <p:nvPr/>
        </p:nvSpPr>
        <p:spPr>
          <a:xfrm>
            <a:off x="533400" y="838200"/>
            <a:ext cx="1851789" cy="646331"/>
          </a:xfrm>
          <a:prstGeom prst="rect">
            <a:avLst/>
          </a:prstGeom>
          <a:noFill/>
        </p:spPr>
        <p:txBody>
          <a:bodyPr wrap="none" rtlCol="0">
            <a:spAutoFit/>
          </a:bodyPr>
          <a:lstStyle/>
          <a:p>
            <a:r>
              <a:rPr lang="it-IT" sz="3600" dirty="0" smtClean="0"/>
              <a:t>Results:</a:t>
            </a:r>
            <a:endParaRPr lang="en-US" sz="3600" dirty="0"/>
          </a:p>
        </p:txBody>
      </p:sp>
      <p:sp>
        <p:nvSpPr>
          <p:cNvPr id="4" name="TextBox 3"/>
          <p:cNvSpPr txBox="1"/>
          <p:nvPr/>
        </p:nvSpPr>
        <p:spPr>
          <a:xfrm>
            <a:off x="457200" y="1800285"/>
            <a:ext cx="7848600" cy="4154984"/>
          </a:xfrm>
          <a:prstGeom prst="rect">
            <a:avLst/>
          </a:prstGeom>
          <a:noFill/>
        </p:spPr>
        <p:txBody>
          <a:bodyPr wrap="square" rtlCol="0">
            <a:spAutoFit/>
          </a:bodyPr>
          <a:lstStyle/>
          <a:p>
            <a:pPr>
              <a:buFont typeface="Arial" pitchFamily="34" charset="0"/>
              <a:buChar char="•"/>
            </a:pPr>
            <a:r>
              <a:rPr lang="it-IT" sz="2400" dirty="0" smtClean="0"/>
              <a:t>Kerberos MIT is not affected by the attack</a:t>
            </a:r>
          </a:p>
          <a:p>
            <a:pPr>
              <a:buFont typeface="Arial" pitchFamily="34" charset="0"/>
              <a:buChar char="•"/>
            </a:pPr>
            <a:endParaRPr lang="it-IT" sz="2400" dirty="0" smtClean="0"/>
          </a:p>
          <a:p>
            <a:pPr>
              <a:buFont typeface="Arial" pitchFamily="34" charset="0"/>
              <a:buChar char="•"/>
            </a:pPr>
            <a:r>
              <a:rPr lang="it-IT" sz="2400" dirty="0" smtClean="0"/>
              <a:t>All Windows systems were found vulnerable(!!)</a:t>
            </a:r>
          </a:p>
          <a:p>
            <a:pPr>
              <a:buFont typeface="Arial" pitchFamily="34" charset="0"/>
              <a:buChar char="•"/>
            </a:pPr>
            <a:r>
              <a:rPr lang="it-IT" sz="2400" dirty="0" smtClean="0"/>
              <a:t>The problem is that only the ticket is checked, we have no way to tell if the sender actually knows the key</a:t>
            </a:r>
          </a:p>
          <a:p>
            <a:pPr>
              <a:buFont typeface="Arial" pitchFamily="34" charset="0"/>
              <a:buChar char="•"/>
            </a:pPr>
            <a:endParaRPr lang="it-IT" sz="2400" dirty="0" smtClean="0"/>
          </a:p>
          <a:p>
            <a:pPr>
              <a:buFont typeface="Arial" pitchFamily="34" charset="0"/>
              <a:buChar char="•"/>
            </a:pPr>
            <a:r>
              <a:rPr lang="it-IT" sz="2400" dirty="0" smtClean="0"/>
              <a:t>Why the MIT implementation is not vulnerable?</a:t>
            </a:r>
          </a:p>
          <a:p>
            <a:pPr>
              <a:buFont typeface="Arial" pitchFamily="34" charset="0"/>
              <a:buChar char="•"/>
            </a:pPr>
            <a:r>
              <a:rPr lang="it-IT" sz="2400" dirty="0" smtClean="0"/>
              <a:t>Let’s analyze what’s happen inside their Kerberos and see how not only it resolves our problem, but also shows us how the login process can be implemented to make it much more compliant to the protocol</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652B35-718D-4E28-AFEB-B694A3B357E8}" type="slidenum">
              <a:rPr kumimoji="0" lang="en-US" smtClean="0"/>
              <a:pPr/>
              <a:t>19</a:t>
            </a:fld>
            <a:endParaRPr kumimoji="0" lang="en-US"/>
          </a:p>
        </p:txBody>
      </p:sp>
      <p:sp>
        <p:nvSpPr>
          <p:cNvPr id="3" name="TextBox 2"/>
          <p:cNvSpPr txBox="1"/>
          <p:nvPr/>
        </p:nvSpPr>
        <p:spPr>
          <a:xfrm>
            <a:off x="609600" y="838200"/>
            <a:ext cx="2980303" cy="646331"/>
          </a:xfrm>
          <a:prstGeom prst="rect">
            <a:avLst/>
          </a:prstGeom>
          <a:noFill/>
        </p:spPr>
        <p:txBody>
          <a:bodyPr wrap="none" rtlCol="0">
            <a:spAutoFit/>
          </a:bodyPr>
          <a:lstStyle/>
          <a:p>
            <a:r>
              <a:rPr lang="it-IT" sz="3600" dirty="0" smtClean="0"/>
              <a:t>Kerberos MIT</a:t>
            </a:r>
            <a:endParaRPr lang="en-US" sz="3600" dirty="0"/>
          </a:p>
        </p:txBody>
      </p:sp>
      <p:sp>
        <p:nvSpPr>
          <p:cNvPr id="4" name="TextBox 3"/>
          <p:cNvSpPr txBox="1"/>
          <p:nvPr/>
        </p:nvSpPr>
        <p:spPr>
          <a:xfrm>
            <a:off x="609600" y="1524000"/>
            <a:ext cx="7772400" cy="5016758"/>
          </a:xfrm>
          <a:prstGeom prst="rect">
            <a:avLst/>
          </a:prstGeom>
          <a:noFill/>
        </p:spPr>
        <p:txBody>
          <a:bodyPr wrap="square" rtlCol="0">
            <a:spAutoFit/>
          </a:bodyPr>
          <a:lstStyle/>
          <a:p>
            <a:pPr>
              <a:buFont typeface="Arial" pitchFamily="34" charset="0"/>
              <a:buChar char="•"/>
            </a:pPr>
            <a:r>
              <a:rPr lang="it-IT" sz="2000" dirty="0" smtClean="0"/>
              <a:t>Instead of just verifying the ticket validity by decrypting it, the received credentials are used to </a:t>
            </a:r>
            <a:r>
              <a:rPr lang="it-IT" sz="2000" b="1" u="sng" dirty="0" smtClean="0"/>
              <a:t>internally simulate the last exchange AP_REQ/AP_REP</a:t>
            </a:r>
          </a:p>
          <a:p>
            <a:endParaRPr lang="it-IT" sz="2000" dirty="0" smtClean="0"/>
          </a:p>
          <a:p>
            <a:pPr>
              <a:buFont typeface="Arial" pitchFamily="34" charset="0"/>
              <a:buChar char="•"/>
            </a:pPr>
            <a:r>
              <a:rPr lang="it-IT" sz="2000" dirty="0" smtClean="0"/>
              <a:t>An AP_REQ request is created using the session key contained in the non-ticket part of the TGS_REP message.</a:t>
            </a:r>
          </a:p>
          <a:p>
            <a:pPr>
              <a:buFont typeface="Arial" pitchFamily="34" charset="0"/>
              <a:buChar char="•"/>
            </a:pPr>
            <a:endParaRPr lang="it-IT" sz="2000" dirty="0" smtClean="0"/>
          </a:p>
          <a:p>
            <a:pPr>
              <a:buFont typeface="Arial" pitchFamily="34" charset="0"/>
              <a:buChar char="•"/>
            </a:pPr>
            <a:r>
              <a:rPr lang="it-IT" sz="2000" dirty="0" smtClean="0"/>
              <a:t>Then, impersonating the verifier, the AP_REQ is decrypted using the key found inside the received ticket.</a:t>
            </a:r>
          </a:p>
          <a:p>
            <a:pPr>
              <a:buFont typeface="Arial" pitchFamily="34" charset="0"/>
              <a:buChar char="•"/>
            </a:pPr>
            <a:endParaRPr lang="it-IT" sz="2000" dirty="0" smtClean="0"/>
          </a:p>
          <a:p>
            <a:pPr>
              <a:buFont typeface="Arial" pitchFamily="34" charset="0"/>
              <a:buChar char="•"/>
            </a:pPr>
            <a:r>
              <a:rPr lang="it-IT" sz="2000" dirty="0" smtClean="0"/>
              <a:t>The attacker just replayed that ticket and has no way of knowing the contained session key. This means that a different </a:t>
            </a:r>
            <a:r>
              <a:rPr lang="it-IT" sz="2000" i="1" dirty="0" smtClean="0"/>
              <a:t>k</a:t>
            </a:r>
            <a:r>
              <a:rPr lang="it-IT" sz="2000" i="1" baseline="-25000" dirty="0" smtClean="0"/>
              <a:t>n</a:t>
            </a:r>
            <a:r>
              <a:rPr lang="it-IT" sz="2000" dirty="0" smtClean="0"/>
              <a:t> will be used for encryption and decryption, causing a decryption error and consequent failure of the login process</a:t>
            </a:r>
          </a:p>
          <a:p>
            <a:pPr>
              <a:buFont typeface="Arial" pitchFamily="34" charset="0"/>
              <a:buChar char="•"/>
            </a:pPr>
            <a:endParaRPr lang="it-IT" sz="2000" dirty="0" smtClean="0"/>
          </a:p>
          <a:p>
            <a:pPr>
              <a:buFont typeface="Arial" pitchFamily="34" charset="0"/>
              <a:buChar char="•"/>
            </a:pPr>
            <a:r>
              <a:rPr lang="it-IT" sz="2000" b="1" dirty="0" smtClean="0"/>
              <a:t>GAME OVER</a:t>
            </a:r>
            <a:endParaRPr lang="en-US" sz="20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numero diapositiva 5"/>
          <p:cNvSpPr>
            <a:spLocks noGrp="1"/>
          </p:cNvSpPr>
          <p:nvPr>
            <p:ph type="sldNum" sz="quarter" idx="12"/>
          </p:nvPr>
        </p:nvSpPr>
        <p:spPr/>
        <p:txBody>
          <a:bodyPr/>
          <a:lstStyle/>
          <a:p>
            <a:pPr>
              <a:defRPr/>
            </a:pPr>
            <a:fld id="{35DDC7D8-ADC6-4D29-BA45-F349B94943E7}" type="slidenum">
              <a:rPr lang="en-US"/>
              <a:pPr>
                <a:defRPr/>
              </a:pPr>
              <a:t>2</a:t>
            </a:fld>
            <a:endParaRPr lang="en-US"/>
          </a:p>
        </p:txBody>
      </p:sp>
      <p:sp>
        <p:nvSpPr>
          <p:cNvPr id="7" name="Segnaposto numero diapositiva 5"/>
          <p:cNvSpPr txBox="1">
            <a:spLocks noGrp="1"/>
          </p:cNvSpPr>
          <p:nvPr/>
        </p:nvSpPr>
        <p:spPr>
          <a:xfrm>
            <a:off x="8174038" y="1588"/>
            <a:ext cx="762000" cy="366712"/>
          </a:xfrm>
          <a:prstGeom prst="rect">
            <a:avLst/>
          </a:prstGeom>
          <a:noFill/>
        </p:spPr>
        <p:txBody>
          <a:bodyPr anchor="b"/>
          <a:lstStyle/>
          <a:p>
            <a:pPr algn="r" fontAlgn="auto">
              <a:spcBef>
                <a:spcPts val="0"/>
              </a:spcBef>
              <a:spcAft>
                <a:spcPts val="0"/>
              </a:spcAft>
              <a:defRPr/>
            </a:pPr>
            <a:fld id="{40361C7F-E075-433C-9194-114301653D5E}" type="slidenum">
              <a:rPr lang="en-US">
                <a:solidFill>
                  <a:srgbClr val="FFFFFF"/>
                </a:solidFill>
                <a:latin typeface="+mn-lt"/>
              </a:rPr>
              <a:pPr algn="r" fontAlgn="auto">
                <a:spcBef>
                  <a:spcPts val="0"/>
                </a:spcBef>
                <a:spcAft>
                  <a:spcPts val="0"/>
                </a:spcAft>
                <a:defRPr/>
              </a:pPr>
              <a:t>2</a:t>
            </a:fld>
            <a:endParaRPr lang="en-US">
              <a:solidFill>
                <a:srgbClr val="FFFFFF"/>
              </a:solidFill>
              <a:latin typeface="+mn-lt"/>
            </a:endParaRPr>
          </a:p>
        </p:txBody>
      </p:sp>
      <p:sp>
        <p:nvSpPr>
          <p:cNvPr id="15364" name="Segnaposto numero diapositiva 5"/>
          <p:cNvSpPr txBox="1">
            <a:spLocks noGrp="1"/>
          </p:cNvSpPr>
          <p:nvPr/>
        </p:nvSpPr>
        <p:spPr bwMode="auto">
          <a:xfrm>
            <a:off x="8174038" y="1588"/>
            <a:ext cx="762000" cy="366712"/>
          </a:xfrm>
          <a:prstGeom prst="rect">
            <a:avLst/>
          </a:prstGeom>
          <a:noFill/>
          <a:ln>
            <a:miter lim="800000"/>
            <a:headEnd/>
            <a:tailEnd/>
          </a:ln>
        </p:spPr>
        <p:txBody>
          <a:bodyPr anchor="b"/>
          <a:lstStyle/>
          <a:p>
            <a:pPr algn="r">
              <a:defRPr/>
            </a:pPr>
            <a:fld id="{8D129853-F1BD-4624-9CAD-42C8DAF76115}" type="slidenum">
              <a:rPr lang="en-US">
                <a:solidFill>
                  <a:srgbClr val="FFFFFF"/>
                </a:solidFill>
                <a:latin typeface="+mn-lt"/>
              </a:rPr>
              <a:pPr algn="r">
                <a:defRPr/>
              </a:pPr>
              <a:t>2</a:t>
            </a:fld>
            <a:endParaRPr lang="en-US">
              <a:solidFill>
                <a:srgbClr val="FFFFFF"/>
              </a:solidFill>
              <a:latin typeface="+mn-lt"/>
            </a:endParaRPr>
          </a:p>
        </p:txBody>
      </p:sp>
      <p:sp>
        <p:nvSpPr>
          <p:cNvPr id="10" name="Rectangle 5"/>
          <p:cNvSpPr>
            <a:spLocks noGrp="1" noChangeArrowheads="1"/>
          </p:cNvSpPr>
          <p:nvPr>
            <p:ph type="title"/>
          </p:nvPr>
        </p:nvSpPr>
        <p:spPr>
          <a:xfrm>
            <a:off x="381000" y="457200"/>
            <a:ext cx="8077200" cy="1143000"/>
          </a:xfrm>
        </p:spPr>
        <p:txBody>
          <a:bodyPr>
            <a:noAutofit/>
          </a:bodyPr>
          <a:lstStyle/>
          <a:p>
            <a:r>
              <a:rPr lang="it-IT" sz="4400" dirty="0" smtClean="0"/>
              <a:t>Kerberos – what it is (in short)</a:t>
            </a:r>
            <a:endParaRPr lang="it-IT" sz="4400" dirty="0"/>
          </a:p>
        </p:txBody>
      </p:sp>
      <p:sp>
        <p:nvSpPr>
          <p:cNvPr id="11" name="Rectangle 6"/>
          <p:cNvSpPr txBox="1">
            <a:spLocks noChangeArrowheads="1"/>
          </p:cNvSpPr>
          <p:nvPr/>
        </p:nvSpPr>
        <p:spPr>
          <a:xfrm>
            <a:off x="457200" y="1981200"/>
            <a:ext cx="8229600" cy="4114800"/>
          </a:xfrm>
          <a:prstGeom prst="rect">
            <a:avLst/>
          </a:prstGeom>
        </p:spPr>
        <p:txBody>
          <a:bodyPr vert="horz" lIns="91440" tIns="45720" rIns="91440" bIns="45720" rtlCol="0">
            <a:normAutofit/>
          </a:bodyPr>
          <a:lstStyle/>
          <a:p>
            <a:pPr marL="342900" marR="0" lvl="0" indent="-342900" defTabSz="914400" rtl="0" eaLnBrk="1" fontAlgn="auto" latinLnBrk="0" hangingPunct="1">
              <a:lnSpc>
                <a:spcPct val="90000"/>
              </a:lnSpc>
              <a:spcBef>
                <a:spcPct val="20000"/>
              </a:spcBef>
              <a:spcAft>
                <a:spcPts val="0"/>
              </a:spcAft>
              <a:buClrTx/>
              <a:buSzTx/>
              <a:buFont typeface="Arial" pitchFamily="34" charset="0"/>
              <a:buChar char="•"/>
              <a:tabLst/>
              <a:defRPr/>
            </a:pPr>
            <a:r>
              <a:rPr lang="it-IT" sz="3200" dirty="0" smtClean="0">
                <a:solidFill>
                  <a:schemeClr val="accent6">
                    <a:lumMod val="50000"/>
                  </a:schemeClr>
                </a:solidFill>
              </a:rPr>
              <a:t>Protocol for authentication </a:t>
            </a:r>
            <a:r>
              <a:rPr kumimoji="0" lang="it-IT" sz="3200" b="0" i="0" u="none" strike="noStrike" kern="1200" cap="none" spc="0" normalizeH="0" baseline="0" noProof="0" dirty="0" smtClean="0">
                <a:ln>
                  <a:noFill/>
                </a:ln>
                <a:solidFill>
                  <a:schemeClr val="accent6">
                    <a:lumMod val="50000"/>
                  </a:schemeClr>
                </a:solidFill>
                <a:effectLst/>
                <a:uLnTx/>
                <a:uFillTx/>
                <a:latin typeface="+mn-lt"/>
                <a:ea typeface="+mn-ea"/>
                <a:cs typeface="+mn-cs"/>
              </a:rPr>
              <a:t>inside an insecure network</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endParaRPr kumimoji="0" lang="it-IT" sz="3200" b="0" i="0" u="none" strike="noStrike" kern="1200" cap="none" spc="0" normalizeH="0" baseline="0" noProof="0" dirty="0" smtClean="0">
              <a:ln>
                <a:noFill/>
              </a:ln>
              <a:solidFill>
                <a:schemeClr val="accent6">
                  <a:lumMod val="50000"/>
                </a:schemeClr>
              </a:solidFill>
              <a:effectLst/>
              <a:uLnTx/>
              <a:uFillTx/>
              <a:latin typeface="+mn-lt"/>
              <a:ea typeface="+mn-ea"/>
              <a:cs typeface="+mn-cs"/>
            </a:endParaRP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r>
              <a:rPr lang="it-IT" sz="3200" dirty="0" smtClean="0">
                <a:solidFill>
                  <a:schemeClr val="accent6">
                    <a:lumMod val="50000"/>
                  </a:schemeClr>
                </a:solidFill>
              </a:rPr>
              <a:t>Client-server model, with a “trusted third party” for credentials distribution</a:t>
            </a:r>
          </a:p>
          <a:p>
            <a:pPr marL="342900" marR="0" lvl="0" indent="-342900" algn="l" defTabSz="914400" rtl="0" eaLnBrk="1" fontAlgn="auto" latinLnBrk="0" hangingPunct="1">
              <a:lnSpc>
                <a:spcPct val="90000"/>
              </a:lnSpc>
              <a:spcBef>
                <a:spcPct val="20000"/>
              </a:spcBef>
              <a:spcAft>
                <a:spcPts val="0"/>
              </a:spcAft>
              <a:buClrTx/>
              <a:buSzTx/>
              <a:buFont typeface="Arial" pitchFamily="34" charset="0"/>
              <a:buChar char="•"/>
              <a:tabLst/>
              <a:defRPr/>
            </a:pPr>
            <a:endParaRPr lang="it-IT" sz="3200" dirty="0" smtClean="0">
              <a:solidFill>
                <a:schemeClr val="accent6">
                  <a:lumMod val="50000"/>
                </a:schemeClr>
              </a:solidFill>
            </a:endParaRPr>
          </a:p>
          <a:p>
            <a:pPr marL="342900" lvl="0" indent="-342900">
              <a:lnSpc>
                <a:spcPct val="90000"/>
              </a:lnSpc>
              <a:spcBef>
                <a:spcPct val="20000"/>
              </a:spcBef>
              <a:buFont typeface="Arial" pitchFamily="34" charset="0"/>
              <a:buChar char="•"/>
              <a:defRPr/>
            </a:pPr>
            <a:r>
              <a:rPr lang="it-IT" sz="3200" dirty="0" smtClean="0">
                <a:solidFill>
                  <a:schemeClr val="accent6">
                    <a:lumMod val="50000"/>
                  </a:schemeClr>
                </a:solidFill>
              </a:rPr>
              <a:t>Based on </a:t>
            </a:r>
            <a:r>
              <a:rPr lang="it-IT" sz="3200" b="1" dirty="0" smtClean="0">
                <a:solidFill>
                  <a:schemeClr val="accent6">
                    <a:lumMod val="50000"/>
                  </a:schemeClr>
                </a:solidFill>
              </a:rPr>
              <a:t>simmetric cryptography</a:t>
            </a:r>
            <a:r>
              <a:rPr lang="it-IT" sz="3200" dirty="0" smtClean="0">
                <a:solidFill>
                  <a:schemeClr val="accent6">
                    <a:lumMod val="50000"/>
                  </a:schemeClr>
                </a:solidFill>
              </a:rPr>
              <a:t> and the </a:t>
            </a:r>
            <a:r>
              <a:rPr lang="it-IT" sz="3200" b="1" dirty="0" smtClean="0">
                <a:solidFill>
                  <a:schemeClr val="accent6">
                    <a:lumMod val="50000"/>
                  </a:schemeClr>
                </a:solidFill>
              </a:rPr>
              <a:t>Needham-Schroeder</a:t>
            </a:r>
            <a:r>
              <a:rPr lang="it-IT" sz="3200" dirty="0" smtClean="0">
                <a:solidFill>
                  <a:schemeClr val="accent6">
                    <a:lumMod val="50000"/>
                  </a:schemeClr>
                </a:solidFill>
              </a:rPr>
              <a:t> protocol</a:t>
            </a:r>
            <a:endParaRPr kumimoji="0" lang="it-IT" sz="3200" b="1" i="0" u="none" strike="noStrike" kern="1200" cap="none" spc="0" normalizeH="0" baseline="0" noProof="0" dirty="0" smtClean="0">
              <a:ln>
                <a:noFill/>
              </a:ln>
              <a:solidFill>
                <a:schemeClr val="accent6">
                  <a:lumMod val="50000"/>
                </a:schemeClr>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652B35-718D-4E28-AFEB-B694A3B357E8}" type="slidenum">
              <a:rPr kumimoji="0" lang="en-US" smtClean="0"/>
              <a:pPr/>
              <a:t>20</a:t>
            </a:fld>
            <a:endParaRPr kumimoji="0" lang="en-US"/>
          </a:p>
        </p:txBody>
      </p:sp>
      <p:sp>
        <p:nvSpPr>
          <p:cNvPr id="12" name="TextBox 11"/>
          <p:cNvSpPr txBox="1"/>
          <p:nvPr/>
        </p:nvSpPr>
        <p:spPr>
          <a:xfrm>
            <a:off x="609600" y="990600"/>
            <a:ext cx="2666114" cy="584775"/>
          </a:xfrm>
          <a:prstGeom prst="rect">
            <a:avLst/>
          </a:prstGeom>
          <a:noFill/>
        </p:spPr>
        <p:txBody>
          <a:bodyPr wrap="none" rtlCol="0">
            <a:spAutoFit/>
          </a:bodyPr>
          <a:lstStyle/>
          <a:p>
            <a:r>
              <a:rPr lang="it-IT" sz="3200" dirty="0" smtClean="0"/>
              <a:t>Kerberos MIT</a:t>
            </a:r>
            <a:endParaRPr lang="en-US" sz="3200" dirty="0"/>
          </a:p>
        </p:txBody>
      </p:sp>
      <p:sp>
        <p:nvSpPr>
          <p:cNvPr id="31" name="Oval 30"/>
          <p:cNvSpPr/>
          <p:nvPr/>
        </p:nvSpPr>
        <p:spPr>
          <a:xfrm>
            <a:off x="533400" y="1600200"/>
            <a:ext cx="1066800" cy="990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smtClean="0"/>
              <a:t>AS</a:t>
            </a:r>
            <a:endParaRPr lang="en-US" sz="2800" dirty="0"/>
          </a:p>
        </p:txBody>
      </p:sp>
      <p:sp>
        <p:nvSpPr>
          <p:cNvPr id="32" name="Oval 31"/>
          <p:cNvSpPr/>
          <p:nvPr/>
        </p:nvSpPr>
        <p:spPr>
          <a:xfrm>
            <a:off x="4114800" y="1600200"/>
            <a:ext cx="1066800" cy="990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200" dirty="0" smtClean="0"/>
              <a:t>TGS</a:t>
            </a:r>
            <a:endParaRPr lang="en-US" sz="2800" dirty="0"/>
          </a:p>
        </p:txBody>
      </p:sp>
      <p:sp>
        <p:nvSpPr>
          <p:cNvPr id="33" name="Oval 32"/>
          <p:cNvSpPr/>
          <p:nvPr/>
        </p:nvSpPr>
        <p:spPr>
          <a:xfrm>
            <a:off x="533400" y="4648200"/>
            <a:ext cx="1066800" cy="9906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smtClean="0"/>
              <a:t>C</a:t>
            </a:r>
            <a:endParaRPr lang="en-US" sz="2800" dirty="0"/>
          </a:p>
        </p:txBody>
      </p:sp>
      <p:sp>
        <p:nvSpPr>
          <p:cNvPr id="34" name="Curved Down Arrow 33"/>
          <p:cNvSpPr/>
          <p:nvPr/>
        </p:nvSpPr>
        <p:spPr>
          <a:xfrm rot="-2160000">
            <a:off x="1150155" y="3301959"/>
            <a:ext cx="3663660" cy="570032"/>
          </a:xfrm>
          <a:prstGeom prst="curvedDown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schemeClr val="tx1"/>
              </a:solidFill>
            </a:endParaRPr>
          </a:p>
        </p:txBody>
      </p:sp>
      <p:sp>
        <p:nvSpPr>
          <p:cNvPr id="35" name="Curved Right Arrow 34"/>
          <p:cNvSpPr/>
          <p:nvPr/>
        </p:nvSpPr>
        <p:spPr>
          <a:xfrm>
            <a:off x="381000" y="2667000"/>
            <a:ext cx="304800" cy="1981200"/>
          </a:xfrm>
          <a:prstGeom prst="curved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schemeClr val="tx1"/>
              </a:solidFill>
            </a:endParaRPr>
          </a:p>
        </p:txBody>
      </p:sp>
      <p:sp>
        <p:nvSpPr>
          <p:cNvPr id="36" name="Curved Left Arrow 35"/>
          <p:cNvSpPr/>
          <p:nvPr/>
        </p:nvSpPr>
        <p:spPr>
          <a:xfrm>
            <a:off x="1371600" y="2667000"/>
            <a:ext cx="381000" cy="2057400"/>
          </a:xfrm>
          <a:prstGeom prst="curvedLef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schemeClr val="tx1"/>
              </a:solidFill>
            </a:endParaRPr>
          </a:p>
        </p:txBody>
      </p:sp>
      <p:sp>
        <p:nvSpPr>
          <p:cNvPr id="41" name="Curved Left Arrow 40"/>
          <p:cNvSpPr/>
          <p:nvPr/>
        </p:nvSpPr>
        <p:spPr>
          <a:xfrm rot="3180000">
            <a:off x="3091795" y="2231424"/>
            <a:ext cx="520097" cy="3803845"/>
          </a:xfrm>
          <a:prstGeom prst="curvedLef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solidFill>
                <a:schemeClr val="tx1"/>
              </a:solidFill>
            </a:endParaRPr>
          </a:p>
        </p:txBody>
      </p:sp>
      <p:sp>
        <p:nvSpPr>
          <p:cNvPr id="44" name="TextBox 43"/>
          <p:cNvSpPr txBox="1"/>
          <p:nvPr/>
        </p:nvSpPr>
        <p:spPr>
          <a:xfrm>
            <a:off x="5410200" y="1447800"/>
            <a:ext cx="3352800" cy="646331"/>
          </a:xfrm>
          <a:prstGeom prst="rect">
            <a:avLst/>
          </a:prstGeom>
          <a:solidFill>
            <a:schemeClr val="accent1">
              <a:lumMod val="60000"/>
              <a:lumOff val="40000"/>
            </a:schemeClr>
          </a:solidFill>
          <a:ln>
            <a:noFill/>
          </a:ln>
        </p:spPr>
        <p:txBody>
          <a:bodyPr wrap="square" rtlCol="0">
            <a:spAutoFit/>
          </a:bodyPr>
          <a:lstStyle/>
          <a:p>
            <a:pPr marL="342900" indent="-342900"/>
            <a:r>
              <a:rPr lang="it-IT" dirty="0" smtClean="0"/>
              <a:t>TGS_REP:</a:t>
            </a:r>
          </a:p>
          <a:p>
            <a:pPr marL="342900" indent="-342900"/>
            <a:r>
              <a:rPr lang="it-IT" dirty="0" smtClean="0"/>
              <a:t>E</a:t>
            </a:r>
            <a:r>
              <a:rPr lang="it-IT" baseline="-25000" dirty="0" smtClean="0"/>
              <a:t>k</a:t>
            </a:r>
            <a:r>
              <a:rPr lang="it-IT" baseline="-40000" dirty="0" smtClean="0"/>
              <a:t>1’</a:t>
            </a:r>
            <a:r>
              <a:rPr lang="it-IT" dirty="0" smtClean="0"/>
              <a:t>(k</a:t>
            </a:r>
            <a:r>
              <a:rPr lang="it-IT" baseline="-25000" dirty="0" smtClean="0"/>
              <a:t>2</a:t>
            </a:r>
            <a:r>
              <a:rPr lang="it-IT" dirty="0" smtClean="0"/>
              <a:t>’,N</a:t>
            </a:r>
            <a:r>
              <a:rPr lang="it-IT" baseline="-25000" dirty="0" smtClean="0"/>
              <a:t>3</a:t>
            </a:r>
            <a:r>
              <a:rPr lang="it-IT" dirty="0" smtClean="0"/>
              <a:t>,L,V),E</a:t>
            </a:r>
            <a:r>
              <a:rPr lang="it-IT" baseline="-25000" dirty="0" smtClean="0"/>
              <a:t>K</a:t>
            </a:r>
            <a:r>
              <a:rPr lang="it-IT" baseline="-40000" dirty="0" smtClean="0"/>
              <a:t>V</a:t>
            </a:r>
            <a:r>
              <a:rPr lang="it-IT" dirty="0" smtClean="0"/>
              <a:t>(k</a:t>
            </a:r>
            <a:r>
              <a:rPr lang="it-IT" baseline="-25000" dirty="0" smtClean="0"/>
              <a:t>2</a:t>
            </a:r>
            <a:r>
              <a:rPr lang="it-IT" dirty="0" smtClean="0"/>
              <a:t>,C,L)</a:t>
            </a:r>
          </a:p>
        </p:txBody>
      </p:sp>
      <p:sp>
        <p:nvSpPr>
          <p:cNvPr id="45" name="Curved Left Arrow 44"/>
          <p:cNvSpPr/>
          <p:nvPr/>
        </p:nvSpPr>
        <p:spPr>
          <a:xfrm rot="3720000">
            <a:off x="1027917" y="5335571"/>
            <a:ext cx="734296" cy="1216152"/>
          </a:xfrm>
          <a:prstGeom prst="curvedLeftArrow">
            <a:avLst>
              <a:gd name="adj1" fmla="val 18144"/>
              <a:gd name="adj2" fmla="val 47125"/>
              <a:gd name="adj3" fmla="val 16234"/>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solidFill>
                <a:schemeClr val="tx1"/>
              </a:solidFill>
            </a:endParaRPr>
          </a:p>
        </p:txBody>
      </p:sp>
      <p:sp>
        <p:nvSpPr>
          <p:cNvPr id="46" name="Rectangle 45"/>
          <p:cNvSpPr/>
          <p:nvPr/>
        </p:nvSpPr>
        <p:spPr>
          <a:xfrm>
            <a:off x="5257800" y="2590800"/>
            <a:ext cx="3581400" cy="3962400"/>
          </a:xfrm>
          <a:prstGeom prst="rect">
            <a:avLst/>
          </a:prstGeom>
          <a:solidFill>
            <a:schemeClr val="accent2">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5410200" y="3124200"/>
            <a:ext cx="3352800" cy="369332"/>
          </a:xfrm>
          <a:prstGeom prst="rect">
            <a:avLst/>
          </a:prstGeom>
          <a:solidFill>
            <a:schemeClr val="accent1">
              <a:lumMod val="60000"/>
              <a:lumOff val="40000"/>
            </a:schemeClr>
          </a:solidFill>
          <a:ln>
            <a:solidFill>
              <a:schemeClr val="accent1">
                <a:lumMod val="60000"/>
                <a:lumOff val="40000"/>
              </a:schemeClr>
            </a:solidFill>
          </a:ln>
        </p:spPr>
        <p:txBody>
          <a:bodyPr wrap="square" rtlCol="0">
            <a:spAutoFit/>
          </a:bodyPr>
          <a:lstStyle/>
          <a:p>
            <a:r>
              <a:rPr lang="it-IT" dirty="0" smtClean="0"/>
              <a:t>AP_REQ: Authenticator</a:t>
            </a:r>
            <a:r>
              <a:rPr lang="it-IT" baseline="-25000" dirty="0" smtClean="0"/>
              <a:t>k</a:t>
            </a:r>
            <a:r>
              <a:rPr lang="it-IT" baseline="-40000" dirty="0" smtClean="0"/>
              <a:t>2</a:t>
            </a:r>
            <a:r>
              <a:rPr lang="it-IT" baseline="-25000" dirty="0" smtClean="0"/>
              <a:t>’ </a:t>
            </a:r>
            <a:r>
              <a:rPr lang="it-IT" dirty="0" smtClean="0"/>
              <a:t>,T</a:t>
            </a:r>
            <a:r>
              <a:rPr lang="it-IT" baseline="-25000" dirty="0" smtClean="0"/>
              <a:t>V</a:t>
            </a:r>
            <a:endParaRPr lang="en-US" baseline="-25000" dirty="0"/>
          </a:p>
        </p:txBody>
      </p:sp>
      <p:sp>
        <p:nvSpPr>
          <p:cNvPr id="48" name="Down Arrow 47"/>
          <p:cNvSpPr/>
          <p:nvPr/>
        </p:nvSpPr>
        <p:spPr>
          <a:xfrm>
            <a:off x="5486400" y="3657600"/>
            <a:ext cx="381000" cy="1066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rot="16200000" flipH="1">
            <a:off x="7467600" y="2514600"/>
            <a:ext cx="838200"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6019800" y="3886200"/>
            <a:ext cx="2590800" cy="369332"/>
          </a:xfrm>
          <a:prstGeom prst="rect">
            <a:avLst/>
          </a:prstGeom>
          <a:solidFill>
            <a:schemeClr val="accent3">
              <a:lumMod val="40000"/>
              <a:lumOff val="60000"/>
            </a:schemeClr>
          </a:solidFill>
        </p:spPr>
        <p:txBody>
          <a:bodyPr wrap="square" rtlCol="0">
            <a:spAutoFit/>
          </a:bodyPr>
          <a:lstStyle/>
          <a:p>
            <a:r>
              <a:rPr lang="it-IT" dirty="0" smtClean="0"/>
              <a:t>Extract_key(T</a:t>
            </a:r>
            <a:r>
              <a:rPr lang="it-IT" baseline="-25000" dirty="0" smtClean="0"/>
              <a:t>V</a:t>
            </a:r>
            <a:r>
              <a:rPr lang="it-IT" dirty="0" smtClean="0"/>
              <a:t>)  = k</a:t>
            </a:r>
            <a:r>
              <a:rPr lang="it-IT" baseline="-25000" dirty="0" smtClean="0"/>
              <a:t>2</a:t>
            </a:r>
            <a:endParaRPr lang="en-US" baseline="-25000" dirty="0"/>
          </a:p>
        </p:txBody>
      </p:sp>
      <p:sp>
        <p:nvSpPr>
          <p:cNvPr id="51" name="TextBox 50"/>
          <p:cNvSpPr txBox="1"/>
          <p:nvPr/>
        </p:nvSpPr>
        <p:spPr>
          <a:xfrm>
            <a:off x="5410200" y="4800600"/>
            <a:ext cx="3352800" cy="646331"/>
          </a:xfrm>
          <a:prstGeom prst="rect">
            <a:avLst/>
          </a:prstGeom>
          <a:solidFill>
            <a:schemeClr val="accent1">
              <a:lumMod val="60000"/>
              <a:lumOff val="40000"/>
            </a:schemeClr>
          </a:solidFill>
          <a:ln>
            <a:noFill/>
          </a:ln>
        </p:spPr>
        <p:txBody>
          <a:bodyPr wrap="square" rtlCol="0">
            <a:spAutoFit/>
          </a:bodyPr>
          <a:lstStyle/>
          <a:p>
            <a:r>
              <a:rPr lang="it-IT" dirty="0" smtClean="0"/>
              <a:t>Verify_ap_req():</a:t>
            </a:r>
          </a:p>
          <a:p>
            <a:r>
              <a:rPr lang="it-IT" dirty="0" smtClean="0"/>
              <a:t>decrypt(AP_REQ, k</a:t>
            </a:r>
            <a:r>
              <a:rPr lang="it-IT" baseline="-25000" dirty="0" smtClean="0"/>
              <a:t>2</a:t>
            </a:r>
            <a:r>
              <a:rPr lang="it-IT" dirty="0" smtClean="0"/>
              <a:t>)</a:t>
            </a:r>
            <a:endParaRPr lang="en-US" dirty="0"/>
          </a:p>
        </p:txBody>
      </p:sp>
      <p:cxnSp>
        <p:nvCxnSpPr>
          <p:cNvPr id="52" name="Straight Arrow Connector 51"/>
          <p:cNvCxnSpPr/>
          <p:nvPr/>
        </p:nvCxnSpPr>
        <p:spPr>
          <a:xfrm rot="5400000">
            <a:off x="7391400" y="4343400"/>
            <a:ext cx="914400" cy="609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3" name="Down Arrow 52"/>
          <p:cNvSpPr/>
          <p:nvPr/>
        </p:nvSpPr>
        <p:spPr>
          <a:xfrm>
            <a:off x="6629400" y="5486400"/>
            <a:ext cx="838200" cy="457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p:cNvSpPr txBox="1"/>
          <p:nvPr/>
        </p:nvSpPr>
        <p:spPr>
          <a:xfrm>
            <a:off x="5410200" y="6019800"/>
            <a:ext cx="3352800" cy="369332"/>
          </a:xfrm>
          <a:prstGeom prst="rect">
            <a:avLst/>
          </a:prstGeom>
          <a:solidFill>
            <a:schemeClr val="accent4"/>
          </a:solidFill>
          <a:ln>
            <a:solidFill>
              <a:schemeClr val="accent4">
                <a:lumMod val="60000"/>
                <a:lumOff val="40000"/>
              </a:schemeClr>
            </a:solidFill>
          </a:ln>
        </p:spPr>
        <p:txBody>
          <a:bodyPr wrap="square" rtlCol="0">
            <a:spAutoFit/>
          </a:bodyPr>
          <a:lstStyle/>
          <a:p>
            <a:pPr algn="ctr"/>
            <a:r>
              <a:rPr lang="it-IT" dirty="0" smtClean="0"/>
              <a:t>ERROR!!</a:t>
            </a:r>
            <a:endParaRPr lang="en-US" dirty="0"/>
          </a:p>
        </p:txBody>
      </p:sp>
      <p:sp>
        <p:nvSpPr>
          <p:cNvPr id="55" name="Down Arrow 54"/>
          <p:cNvSpPr/>
          <p:nvPr/>
        </p:nvSpPr>
        <p:spPr>
          <a:xfrm>
            <a:off x="5486400" y="2133600"/>
            <a:ext cx="381000" cy="381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ounded Rectangle 55"/>
          <p:cNvSpPr/>
          <p:nvPr/>
        </p:nvSpPr>
        <p:spPr>
          <a:xfrm>
            <a:off x="457200" y="3276600"/>
            <a:ext cx="1143000" cy="381000"/>
          </a:xfrm>
          <a:prstGeom prst="roundRect">
            <a:avLst>
              <a:gd name="adj" fmla="val 34578"/>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smtClean="0">
                <a:solidFill>
                  <a:schemeClr val="tx1"/>
                </a:solidFill>
              </a:rPr>
              <a:t>AS_REQ</a:t>
            </a:r>
            <a:endParaRPr lang="en-US" sz="1600" dirty="0">
              <a:solidFill>
                <a:schemeClr val="tx1"/>
              </a:solidFill>
            </a:endParaRPr>
          </a:p>
        </p:txBody>
      </p:sp>
      <p:sp>
        <p:nvSpPr>
          <p:cNvPr id="57" name="Rounded Rectangle 56"/>
          <p:cNvSpPr/>
          <p:nvPr/>
        </p:nvSpPr>
        <p:spPr>
          <a:xfrm>
            <a:off x="2743200" y="3429000"/>
            <a:ext cx="1371600" cy="381000"/>
          </a:xfrm>
          <a:prstGeom prst="roundRect">
            <a:avLst>
              <a:gd name="adj" fmla="val 34578"/>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smtClean="0">
                <a:solidFill>
                  <a:schemeClr val="tx1"/>
                </a:solidFill>
              </a:rPr>
              <a:t>TGS_REQ</a:t>
            </a:r>
            <a:endParaRPr lang="en-US" sz="1600" dirty="0">
              <a:solidFill>
                <a:schemeClr val="tx1"/>
              </a:solidFill>
            </a:endParaRPr>
          </a:p>
        </p:txBody>
      </p:sp>
      <p:sp>
        <p:nvSpPr>
          <p:cNvPr id="58" name="Rounded Rectangle 57"/>
          <p:cNvSpPr/>
          <p:nvPr/>
        </p:nvSpPr>
        <p:spPr>
          <a:xfrm>
            <a:off x="1752600" y="2590800"/>
            <a:ext cx="1143000" cy="381000"/>
          </a:xfrm>
          <a:prstGeom prst="roundRect">
            <a:avLst>
              <a:gd name="adj" fmla="val 34578"/>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smtClean="0">
                <a:solidFill>
                  <a:schemeClr val="tx1"/>
                </a:solidFill>
              </a:rPr>
              <a:t>AS_REP</a:t>
            </a:r>
            <a:endParaRPr lang="en-US" sz="1600" dirty="0">
              <a:solidFill>
                <a:schemeClr val="tx1"/>
              </a:solidFill>
            </a:endParaRPr>
          </a:p>
        </p:txBody>
      </p:sp>
      <p:sp>
        <p:nvSpPr>
          <p:cNvPr id="59" name="Rounded Rectangle 58"/>
          <p:cNvSpPr/>
          <p:nvPr/>
        </p:nvSpPr>
        <p:spPr>
          <a:xfrm>
            <a:off x="3276600" y="4495800"/>
            <a:ext cx="1371600" cy="381000"/>
          </a:xfrm>
          <a:prstGeom prst="roundRect">
            <a:avLst>
              <a:gd name="adj" fmla="val 34578"/>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smtClean="0">
                <a:solidFill>
                  <a:schemeClr val="tx1"/>
                </a:solidFill>
              </a:rPr>
              <a:t>TGS_REP</a:t>
            </a:r>
            <a:endParaRPr lang="en-US" sz="1600" dirty="0">
              <a:solidFill>
                <a:schemeClr val="tx1"/>
              </a:solidFill>
            </a:endParaRPr>
          </a:p>
        </p:txBody>
      </p:sp>
      <p:sp>
        <p:nvSpPr>
          <p:cNvPr id="60" name="Rounded Rectangle 59"/>
          <p:cNvSpPr/>
          <p:nvPr/>
        </p:nvSpPr>
        <p:spPr>
          <a:xfrm>
            <a:off x="1981200" y="5943600"/>
            <a:ext cx="2133600" cy="381000"/>
          </a:xfrm>
          <a:prstGeom prst="roundRect">
            <a:avLst>
              <a:gd name="adj" fmla="val 34578"/>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smtClean="0">
                <a:solidFill>
                  <a:schemeClr val="tx1"/>
                </a:solidFill>
              </a:rPr>
              <a:t>AP_REQ/AP_REP</a:t>
            </a:r>
            <a:endParaRPr lang="en-US" sz="1600" dirty="0">
              <a:solidFill>
                <a:schemeClr val="tx1"/>
              </a:solidFill>
            </a:endParaRPr>
          </a:p>
        </p:txBody>
      </p:sp>
      <p:sp>
        <p:nvSpPr>
          <p:cNvPr id="61" name="Left Brace 60"/>
          <p:cNvSpPr/>
          <p:nvPr/>
        </p:nvSpPr>
        <p:spPr>
          <a:xfrm rot="16200000">
            <a:off x="7389876" y="1677924"/>
            <a:ext cx="155448" cy="9144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2" name="TextBox 61"/>
          <p:cNvSpPr txBox="1"/>
          <p:nvPr/>
        </p:nvSpPr>
        <p:spPr>
          <a:xfrm>
            <a:off x="7312762" y="2133600"/>
            <a:ext cx="383438" cy="369332"/>
          </a:xfrm>
          <a:prstGeom prst="rect">
            <a:avLst/>
          </a:prstGeom>
          <a:noFill/>
        </p:spPr>
        <p:txBody>
          <a:bodyPr wrap="none" rtlCol="0">
            <a:spAutoFit/>
          </a:bodyPr>
          <a:lstStyle/>
          <a:p>
            <a:r>
              <a:rPr lang="it-IT" dirty="0" smtClean="0"/>
              <a:t>T</a:t>
            </a:r>
            <a:r>
              <a:rPr lang="it-IT" baseline="-25000" dirty="0" smtClean="0"/>
              <a:t>V</a:t>
            </a:r>
            <a:endParaRPr lang="en-US" baseline="-25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652B35-718D-4E28-AFEB-B694A3B357E8}" type="slidenum">
              <a:rPr kumimoji="0" lang="en-US" smtClean="0"/>
              <a:pPr/>
              <a:t>21</a:t>
            </a:fld>
            <a:endParaRPr kumimoji="0" lang="en-US"/>
          </a:p>
        </p:txBody>
      </p:sp>
      <p:sp>
        <p:nvSpPr>
          <p:cNvPr id="14" name="TextBox 13"/>
          <p:cNvSpPr txBox="1"/>
          <p:nvPr/>
        </p:nvSpPr>
        <p:spPr>
          <a:xfrm>
            <a:off x="533400" y="685800"/>
            <a:ext cx="7696200" cy="646331"/>
          </a:xfrm>
          <a:prstGeom prst="rect">
            <a:avLst/>
          </a:prstGeom>
          <a:noFill/>
        </p:spPr>
        <p:txBody>
          <a:bodyPr wrap="square" rtlCol="0">
            <a:spAutoFit/>
          </a:bodyPr>
          <a:lstStyle/>
          <a:p>
            <a:r>
              <a:rPr lang="it-IT" sz="3600" dirty="0" smtClean="0"/>
              <a:t>Conclusions</a:t>
            </a:r>
            <a:endParaRPr lang="en-US" sz="3600" dirty="0"/>
          </a:p>
        </p:txBody>
      </p:sp>
      <p:sp>
        <p:nvSpPr>
          <p:cNvPr id="4" name="TextBox 3"/>
          <p:cNvSpPr txBox="1"/>
          <p:nvPr/>
        </p:nvSpPr>
        <p:spPr>
          <a:xfrm>
            <a:off x="533400" y="1371600"/>
            <a:ext cx="8305800" cy="5632311"/>
          </a:xfrm>
          <a:prstGeom prst="rect">
            <a:avLst/>
          </a:prstGeom>
          <a:noFill/>
        </p:spPr>
        <p:txBody>
          <a:bodyPr wrap="square" rtlCol="0">
            <a:spAutoFit/>
          </a:bodyPr>
          <a:lstStyle/>
          <a:p>
            <a:pPr>
              <a:buClr>
                <a:schemeClr val="accent3"/>
              </a:buClr>
              <a:buFont typeface="Arial" pitchFamily="34" charset="0"/>
              <a:buChar char="•"/>
            </a:pPr>
            <a:r>
              <a:rPr lang="it-IT" sz="2400" dirty="0" smtClean="0"/>
              <a:t>Kerberos surely provides authentication in a very secure and scalable way.</a:t>
            </a:r>
          </a:p>
          <a:p>
            <a:pPr>
              <a:buClr>
                <a:schemeClr val="accent3"/>
              </a:buClr>
              <a:buFont typeface="Arial" pitchFamily="34" charset="0"/>
              <a:buChar char="•"/>
            </a:pPr>
            <a:r>
              <a:rPr lang="it-IT" sz="2400" dirty="0" smtClean="0"/>
              <a:t>BUT! Very much attention must be paid to the actual implementation, especially when dealing with particular cases or situations for which Kerberos wasn’t designed for.</a:t>
            </a:r>
          </a:p>
          <a:p>
            <a:pPr>
              <a:buClr>
                <a:schemeClr val="accent3"/>
              </a:buClr>
              <a:buFont typeface="Arial" pitchFamily="34" charset="0"/>
              <a:buChar char="•"/>
            </a:pPr>
            <a:r>
              <a:rPr lang="it-IT" sz="2400" dirty="0" smtClean="0"/>
              <a:t>We’ve seen a perfect example of this, an attack which targets a very specific service which allows for complete authentication bypass, due to an oversimplification of the implementation.</a:t>
            </a:r>
          </a:p>
          <a:p>
            <a:pPr>
              <a:buClr>
                <a:schemeClr val="accent3"/>
              </a:buClr>
              <a:buFont typeface="Arial" pitchFamily="34" charset="0"/>
              <a:buChar char="•"/>
            </a:pPr>
            <a:r>
              <a:rPr lang="it-IT" sz="2400" dirty="0" smtClean="0"/>
              <a:t>The vulnerability was notified to CERT and Microsoft in February, who acknowledged the problem and will patch it with the next service pack.</a:t>
            </a:r>
          </a:p>
          <a:p>
            <a:pPr>
              <a:buClr>
                <a:schemeClr val="accent3"/>
              </a:buClr>
              <a:buFont typeface="Arial" pitchFamily="34" charset="0"/>
              <a:buChar char="•"/>
            </a:pPr>
            <a:r>
              <a:rPr lang="it-IT" sz="2400" dirty="0" smtClean="0"/>
              <a:t>Proof-of-concept code was published in August and can be obtained here: </a:t>
            </a:r>
            <a:r>
              <a:rPr lang="it-IT" sz="2400" dirty="0" smtClean="0">
                <a:hlinkClick r:id="rId3"/>
              </a:rPr>
              <a:t>http://secgroup.ext.dsi.unive.it/kerberos/</a:t>
            </a:r>
            <a:endParaRPr lang="it-IT" sz="2400" dirty="0" smtClean="0"/>
          </a:p>
          <a:p>
            <a:endParaRPr lang="it-IT" sz="24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6652B35-718D-4E28-AFEB-B694A3B357E8}" type="slidenum">
              <a:rPr kumimoji="0" lang="en-US" smtClean="0"/>
              <a:pPr/>
              <a:t>22</a:t>
            </a:fld>
            <a:endParaRPr kumimoji="0" lang="en-US"/>
          </a:p>
        </p:txBody>
      </p:sp>
      <p:sp>
        <p:nvSpPr>
          <p:cNvPr id="14" name="TextBox 13"/>
          <p:cNvSpPr txBox="1"/>
          <p:nvPr/>
        </p:nvSpPr>
        <p:spPr>
          <a:xfrm>
            <a:off x="533400" y="685800"/>
            <a:ext cx="7696200" cy="584775"/>
          </a:xfrm>
          <a:prstGeom prst="rect">
            <a:avLst/>
          </a:prstGeom>
          <a:noFill/>
        </p:spPr>
        <p:txBody>
          <a:bodyPr wrap="square" rtlCol="0">
            <a:spAutoFit/>
          </a:bodyPr>
          <a:lstStyle/>
          <a:p>
            <a:r>
              <a:rPr lang="it-IT" sz="3200" dirty="0" smtClean="0"/>
              <a:t>Kdcreplay.py</a:t>
            </a:r>
            <a:endParaRPr lang="en-US" sz="2800" dirty="0"/>
          </a:p>
        </p:txBody>
      </p:sp>
      <p:sp>
        <p:nvSpPr>
          <p:cNvPr id="4" name="TextBox 3"/>
          <p:cNvSpPr txBox="1"/>
          <p:nvPr/>
        </p:nvSpPr>
        <p:spPr>
          <a:xfrm>
            <a:off x="533400" y="1371600"/>
            <a:ext cx="8305800" cy="5262979"/>
          </a:xfrm>
          <a:prstGeom prst="rect">
            <a:avLst/>
          </a:prstGeom>
          <a:noFill/>
        </p:spPr>
        <p:txBody>
          <a:bodyPr wrap="square" rtlCol="0">
            <a:spAutoFit/>
          </a:bodyPr>
          <a:lstStyle/>
          <a:p>
            <a:r>
              <a:rPr lang="it-IT" sz="1400" dirty="0" smtClean="0">
                <a:latin typeface="Courier New" pitchFamily="49" charset="0"/>
                <a:cs typeface="Courier New" pitchFamily="49" charset="0"/>
              </a:rPr>
              <a:t>"</a:t>
            </a:r>
            <a:r>
              <a:rPr lang="it-IT" sz="1400" dirty="0" smtClean="0">
                <a:latin typeface="Courier New" pitchFamily="49" charset="0"/>
                <a:cs typeface="Courier New" pitchFamily="49" charset="0"/>
              </a:rPr>
              <a:t>Pass the Ticket" attack</a:t>
            </a:r>
          </a:p>
          <a:p>
            <a:r>
              <a:rPr lang="it-IT" sz="1400" dirty="0" smtClean="0">
                <a:latin typeface="Courier New" pitchFamily="49" charset="0"/>
                <a:cs typeface="Courier New" pitchFamily="49" charset="0"/>
              </a:rPr>
              <a:t> (a m0t Studios production)</a:t>
            </a:r>
          </a:p>
          <a:p>
            <a:r>
              <a:rPr lang="it-IT" sz="1400" dirty="0" smtClean="0">
                <a:latin typeface="Courier New" pitchFamily="49" charset="0"/>
                <a:cs typeface="Courier New" pitchFamily="49" charset="0"/>
              </a:rPr>
              <a:t>Usage:</a:t>
            </a:r>
          </a:p>
          <a:p>
            <a:r>
              <a:rPr lang="it-IT" sz="1400" dirty="0" smtClean="0">
                <a:latin typeface="Courier New" pitchFamily="49" charset="0"/>
                <a:cs typeface="Courier New" pitchFamily="49" charset="0"/>
              </a:rPr>
              <a:t>./kdcreplay.py [opts]</a:t>
            </a:r>
          </a:p>
          <a:p>
            <a:endParaRPr lang="it-IT" sz="1400" dirty="0" smtClean="0">
              <a:latin typeface="Courier New" pitchFamily="49" charset="0"/>
              <a:cs typeface="Courier New" pitchFamily="49" charset="0"/>
            </a:endParaRPr>
          </a:p>
          <a:p>
            <a:r>
              <a:rPr lang="it-IT" sz="1400" dirty="0" smtClean="0">
                <a:latin typeface="Courier New" pitchFamily="49" charset="0"/>
                <a:cs typeface="Courier New" pitchFamily="49" charset="0"/>
              </a:rPr>
              <a:t>Options:</a:t>
            </a:r>
          </a:p>
          <a:p>
            <a:endParaRPr lang="it-IT" sz="1400" dirty="0" smtClean="0">
              <a:latin typeface="Courier New" pitchFamily="49" charset="0"/>
              <a:cs typeface="Courier New" pitchFamily="49" charset="0"/>
            </a:endParaRPr>
          </a:p>
          <a:p>
            <a:r>
              <a:rPr lang="it-IT" sz="1400" dirty="0" smtClean="0">
                <a:latin typeface="Courier New" pitchFamily="49" charset="0"/>
                <a:cs typeface="Courier New" pitchFamily="49" charset="0"/>
              </a:rPr>
              <a:t>    -t &lt;target&gt;         set target machine ip (can be overriden in code)</a:t>
            </a:r>
          </a:p>
          <a:p>
            <a:r>
              <a:rPr lang="it-IT" sz="1400" dirty="0" smtClean="0">
                <a:latin typeface="Courier New" pitchFamily="49" charset="0"/>
                <a:cs typeface="Courier New" pitchFamily="49" charset="0"/>
              </a:rPr>
              <a:t>    -k &lt;kdc&gt;            set kdc ip (same as above)</a:t>
            </a:r>
          </a:p>
          <a:p>
            <a:r>
              <a:rPr lang="it-IT" sz="1400" dirty="0" smtClean="0">
                <a:latin typeface="Courier New" pitchFamily="49" charset="0"/>
                <a:cs typeface="Courier New" pitchFamily="49" charset="0"/>
              </a:rPr>
              <a:t>    -u &lt;user&gt;           set principal name (aka krb user, default="test")</a:t>
            </a:r>
          </a:p>
          <a:p>
            <a:r>
              <a:rPr lang="it-IT" sz="1400" dirty="0" smtClean="0">
                <a:latin typeface="Courier New" pitchFamily="49" charset="0"/>
                <a:cs typeface="Courier New" pitchFamily="49" charset="0"/>
              </a:rPr>
              <a:t>    -p &lt;passw&gt;          set principal password (will be used as principal secret key, default="password")</a:t>
            </a:r>
          </a:p>
          <a:p>
            <a:r>
              <a:rPr lang="it-IT" sz="1400" dirty="0" smtClean="0">
                <a:latin typeface="Courier New" pitchFamily="49" charset="0"/>
                <a:cs typeface="Courier New" pitchFamily="49" charset="0"/>
              </a:rPr>
              <a:t>    -P &lt;pcapfile&gt;       skip service ticket sniffing and load dumped TGS_REP from file</a:t>
            </a:r>
          </a:p>
          <a:p>
            <a:r>
              <a:rPr lang="it-IT" sz="1400" dirty="0" smtClean="0">
                <a:latin typeface="Courier New" pitchFamily="49" charset="0"/>
                <a:cs typeface="Courier New" pitchFamily="49" charset="0"/>
              </a:rPr>
              <a:t>    -d &lt;dumpfile&gt;       save sniffed TGS_REP to file</a:t>
            </a:r>
          </a:p>
          <a:p>
            <a:r>
              <a:rPr lang="it-IT" sz="1400" dirty="0" smtClean="0">
                <a:latin typeface="Courier New" pitchFamily="49" charset="0"/>
                <a:cs typeface="Courier New" pitchFamily="49" charset="0"/>
              </a:rPr>
              <a:t>    -r &lt;realm&gt;          set realm name</a:t>
            </a:r>
          </a:p>
          <a:p>
            <a:r>
              <a:rPr lang="it-IT" sz="1400" dirty="0" smtClean="0">
                <a:latin typeface="Courier New" pitchFamily="49" charset="0"/>
                <a:cs typeface="Courier New" pitchFamily="49" charset="0"/>
              </a:rPr>
              <a:t>    -S                  skip tickets replay (kdc spoofing attack)</a:t>
            </a:r>
          </a:p>
          <a:p>
            <a:r>
              <a:rPr lang="it-IT" sz="1400" dirty="0" smtClean="0">
                <a:latin typeface="Courier New" pitchFamily="49" charset="0"/>
                <a:cs typeface="Courier New" pitchFamily="49" charset="0"/>
              </a:rPr>
              <a:t>    -e &lt;3des|rc4win|aes&gt;        set encryption type (for rc4win binary key has to be set, see code, default:3des )</a:t>
            </a:r>
          </a:p>
          <a:p>
            <a:r>
              <a:rPr lang="it-IT" sz="1400" dirty="0" smtClean="0">
                <a:latin typeface="Courier New" pitchFamily="49" charset="0"/>
                <a:cs typeface="Courier New" pitchFamily="49" charset="0"/>
              </a:rPr>
              <a:t>    -l                  set max number of as_rep to send</a:t>
            </a:r>
          </a:p>
          <a:p>
            <a:r>
              <a:rPr lang="it-IT" sz="1400" dirty="0" smtClean="0">
                <a:latin typeface="Courier New" pitchFamily="49" charset="0"/>
                <a:cs typeface="Courier New" pitchFamily="49" charset="0"/>
              </a:rPr>
              <a:t>    -D                  lots of debug </a:t>
            </a:r>
            <a:r>
              <a:rPr lang="it-IT" sz="1400" dirty="0" smtClean="0">
                <a:latin typeface="Courier New" pitchFamily="49" charset="0"/>
                <a:cs typeface="Courier New" pitchFamily="49" charset="0"/>
              </a:rPr>
              <a:t>printing</a:t>
            </a:r>
            <a:endParaRPr lang="it-IT" sz="1400" dirty="0" smtClean="0">
              <a:latin typeface="Courier New" pitchFamily="49" charset="0"/>
              <a:cs typeface="Courier New" pitchFamily="49" charset="0"/>
            </a:endParaRPr>
          </a:p>
          <a:p>
            <a:r>
              <a:rPr lang="it-IT" sz="1400" dirty="0" smtClean="0">
                <a:latin typeface="Courier New" pitchFamily="49" charset="0"/>
                <a:cs typeface="Courier New" pitchFamily="49" charset="0"/>
              </a:rPr>
              <a:t>    -s                  skip spoofing and replay (for debug purposes)</a:t>
            </a:r>
          </a:p>
          <a:p>
            <a:r>
              <a:rPr lang="it-IT" sz="1400" dirty="0" smtClean="0">
                <a:latin typeface="Courier New" pitchFamily="49" charset="0"/>
                <a:cs typeface="Courier New" pitchFamily="49" charset="0"/>
              </a:rPr>
              <a:t>    -h                  read this</a:t>
            </a:r>
          </a:p>
          <a:p>
            <a:endParaRPr lang="it-IT" sz="1400" dirty="0" smtClean="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14400" y="587514"/>
            <a:ext cx="7696200" cy="707886"/>
          </a:xfrm>
          <a:prstGeom prst="rect">
            <a:avLst/>
          </a:prstGeom>
          <a:noFill/>
        </p:spPr>
        <p:txBody>
          <a:bodyPr wrap="square" rtlCol="0">
            <a:spAutoFit/>
          </a:bodyPr>
          <a:lstStyle/>
          <a:p>
            <a:r>
              <a:rPr lang="it-IT" sz="4000" dirty="0" smtClean="0"/>
              <a:t>Bibliography and links</a:t>
            </a:r>
            <a:endParaRPr lang="en-US" sz="4400" dirty="0"/>
          </a:p>
        </p:txBody>
      </p:sp>
      <p:sp>
        <p:nvSpPr>
          <p:cNvPr id="7" name="TextBox 6"/>
          <p:cNvSpPr txBox="1"/>
          <p:nvPr/>
        </p:nvSpPr>
        <p:spPr>
          <a:xfrm>
            <a:off x="228600" y="1213783"/>
            <a:ext cx="8763000" cy="6247864"/>
          </a:xfrm>
          <a:prstGeom prst="rect">
            <a:avLst/>
          </a:prstGeom>
          <a:noFill/>
        </p:spPr>
        <p:txBody>
          <a:bodyPr wrap="square" rtlCol="0">
            <a:spAutoFit/>
          </a:bodyPr>
          <a:lstStyle/>
          <a:p>
            <a:pPr marL="342900" indent="-342900">
              <a:buFont typeface="+mj-lt"/>
              <a:buAutoNum type="arabicPeriod"/>
            </a:pPr>
            <a:r>
              <a:rPr lang="en-US" sz="2000" dirty="0" smtClean="0"/>
              <a:t>Kerberos: The Network Authentication Protocol, </a:t>
            </a:r>
            <a:r>
              <a:rPr lang="fr-FR" sz="2000" dirty="0" smtClean="0">
                <a:hlinkClick r:id="rId3"/>
              </a:rPr>
              <a:t>http://web.mit.edu/Kerberos/</a:t>
            </a:r>
            <a:endParaRPr lang="fr-FR" sz="2000" dirty="0" smtClean="0"/>
          </a:p>
          <a:p>
            <a:pPr marL="342900" indent="-342900">
              <a:buFont typeface="+mj-lt"/>
              <a:buAutoNum type="arabicPeriod"/>
            </a:pPr>
            <a:r>
              <a:rPr lang="fr-FR" sz="2000" dirty="0" smtClean="0"/>
              <a:t>D. Song. </a:t>
            </a:r>
            <a:r>
              <a:rPr lang="fr-FR" sz="2000" dirty="0" smtClean="0">
                <a:hlinkClick r:id="rId4"/>
              </a:rPr>
              <a:t>http://www.monkey.org/~dugsong/kdcspoof.tar.gz</a:t>
            </a:r>
            <a:endParaRPr lang="fr-FR" sz="2000" dirty="0" smtClean="0"/>
          </a:p>
          <a:p>
            <a:pPr marL="342900" indent="-342900">
              <a:buFont typeface="+mj-lt"/>
              <a:buAutoNum type="arabicPeriod"/>
            </a:pPr>
            <a:r>
              <a:rPr lang="en-US" sz="2000" dirty="0" smtClean="0"/>
              <a:t>C. </a:t>
            </a:r>
            <a:r>
              <a:rPr lang="en-US" sz="2000" dirty="0" err="1" smtClean="0"/>
              <a:t>Neuman</a:t>
            </a:r>
            <a:r>
              <a:rPr lang="en-US" sz="2000" dirty="0" smtClean="0"/>
              <a:t>, T. Yu, S. Hartman, e K. Raeburn, RFC 4120: The Kerberos Network Authentication Service (V5), 2005</a:t>
            </a:r>
          </a:p>
          <a:p>
            <a:pPr marL="342900" indent="-342900">
              <a:buFont typeface="+mj-lt"/>
              <a:buAutoNum type="arabicPeriod"/>
            </a:pPr>
            <a:r>
              <a:rPr lang="en-US" sz="2000" dirty="0" smtClean="0"/>
              <a:t>K. </a:t>
            </a:r>
            <a:r>
              <a:rPr lang="en-US" sz="2000" dirty="0" err="1" smtClean="0"/>
              <a:t>Jaganathan</a:t>
            </a:r>
            <a:r>
              <a:rPr lang="en-US" sz="2000" dirty="0" smtClean="0"/>
              <a:t>, L. Zhu, e J. </a:t>
            </a:r>
            <a:r>
              <a:rPr lang="en-US" sz="2000" dirty="0" err="1" smtClean="0"/>
              <a:t>Brezak</a:t>
            </a:r>
            <a:r>
              <a:rPr lang="en-US" sz="2000" dirty="0" smtClean="0"/>
              <a:t>, RFC 4757: The RC4-HMAC Kerberos Encryption Types Used by Microsoft Windows, 2006.</a:t>
            </a:r>
          </a:p>
          <a:p>
            <a:pPr marL="342900" indent="-342900">
              <a:buFont typeface="+mj-lt"/>
              <a:buAutoNum type="arabicPeriod"/>
            </a:pPr>
            <a:r>
              <a:rPr lang="en-US" sz="2000" dirty="0" smtClean="0"/>
              <a:t>E. Bouillon, Gaining access through </a:t>
            </a:r>
            <a:r>
              <a:rPr lang="en-US" sz="2000" dirty="0" err="1" smtClean="0"/>
              <a:t>kerberos</a:t>
            </a:r>
            <a:r>
              <a:rPr lang="en-US" sz="2000" dirty="0" smtClean="0"/>
              <a:t>, in </a:t>
            </a:r>
            <a:r>
              <a:rPr lang="en-US" sz="2000" dirty="0" err="1" smtClean="0"/>
              <a:t>PacSec</a:t>
            </a:r>
            <a:r>
              <a:rPr lang="en-US" sz="2000" dirty="0" smtClean="0"/>
              <a:t>, 2008.</a:t>
            </a:r>
          </a:p>
          <a:p>
            <a:pPr marL="342900" indent="-342900">
              <a:buFont typeface="+mj-lt"/>
              <a:buAutoNum type="arabicPeriod"/>
            </a:pPr>
            <a:r>
              <a:rPr lang="en-US" sz="2000" dirty="0" smtClean="0"/>
              <a:t>E. Bouillon, Taming the beast: Assess </a:t>
            </a:r>
            <a:r>
              <a:rPr lang="en-US" sz="2000" dirty="0" err="1" smtClean="0"/>
              <a:t>kerberos</a:t>
            </a:r>
            <a:r>
              <a:rPr lang="en-US" sz="2000" dirty="0" smtClean="0"/>
              <a:t>-protected networks, in Black Hat EU, 2009.</a:t>
            </a:r>
          </a:p>
          <a:p>
            <a:pPr marL="342900" indent="-342900">
              <a:buFont typeface="+mj-lt"/>
              <a:buAutoNum type="arabicPeriod"/>
            </a:pPr>
            <a:r>
              <a:rPr lang="en-US" sz="2000" dirty="0" smtClean="0"/>
              <a:t>S. M. </a:t>
            </a:r>
            <a:r>
              <a:rPr lang="en-US" sz="2000" dirty="0" err="1" smtClean="0"/>
              <a:t>Bellovin</a:t>
            </a:r>
            <a:r>
              <a:rPr lang="en-US" sz="2000" dirty="0" smtClean="0"/>
              <a:t> e M. Merritt, Limitations of the </a:t>
            </a:r>
            <a:r>
              <a:rPr lang="en-US" sz="2000" dirty="0" err="1" smtClean="0"/>
              <a:t>kerberos</a:t>
            </a:r>
            <a:r>
              <a:rPr lang="en-US" sz="2000" dirty="0" smtClean="0"/>
              <a:t> authentication system, in </a:t>
            </a:r>
            <a:r>
              <a:rPr lang="en-US" sz="2000" dirty="0" err="1" smtClean="0"/>
              <a:t>Usenix</a:t>
            </a:r>
            <a:r>
              <a:rPr lang="en-US" sz="2000" dirty="0" smtClean="0"/>
              <a:t> Proceedings, Dallas, TX, 1991.</a:t>
            </a:r>
          </a:p>
          <a:p>
            <a:pPr marL="342900" indent="-342900">
              <a:buFont typeface="+mj-lt"/>
              <a:buAutoNum type="arabicPeriod"/>
            </a:pPr>
            <a:r>
              <a:rPr lang="en-US" sz="2000" dirty="0" smtClean="0"/>
              <a:t>Linux-PAM. </a:t>
            </a:r>
            <a:r>
              <a:rPr lang="en-US" sz="2000" dirty="0" smtClean="0">
                <a:hlinkClick r:id="rId5"/>
              </a:rPr>
              <a:t>http://www.kernel.org/pub/linux/libs/pam/</a:t>
            </a:r>
            <a:r>
              <a:rPr lang="en-US" sz="2000" dirty="0" smtClean="0"/>
              <a:t>.</a:t>
            </a:r>
          </a:p>
          <a:p>
            <a:pPr marL="342900" indent="-342900">
              <a:buFont typeface="+mj-lt"/>
              <a:buAutoNum type="arabicPeriod"/>
            </a:pPr>
            <a:r>
              <a:rPr lang="it-IT" sz="2000" dirty="0" smtClean="0"/>
              <a:t>Scapy</a:t>
            </a:r>
            <a:r>
              <a:rPr lang="it-IT" sz="2000" dirty="0" smtClean="0"/>
              <a:t>. </a:t>
            </a:r>
            <a:r>
              <a:rPr lang="it-IT" sz="2000" dirty="0" smtClean="0">
                <a:hlinkClick r:id="rId6"/>
              </a:rPr>
              <a:t>http://www.secdev.org/projects/scapy/</a:t>
            </a:r>
            <a:endParaRPr lang="it-IT" sz="2000" dirty="0" smtClean="0"/>
          </a:p>
          <a:p>
            <a:pPr marL="342900" indent="-342900">
              <a:buFont typeface="+mj-lt"/>
              <a:buAutoNum type="arabicPeriod"/>
            </a:pPr>
            <a:r>
              <a:rPr lang="en-US" sz="2000" dirty="0" smtClean="0"/>
              <a:t>CERT Coordination Center, Carnegie Mellon University,</a:t>
            </a:r>
            <a:r>
              <a:rPr lang="it-IT" sz="2000" dirty="0" smtClean="0"/>
              <a:t> </a:t>
            </a:r>
            <a:r>
              <a:rPr lang="it-IT" sz="2000" dirty="0" smtClean="0">
                <a:hlinkClick r:id="rId7"/>
              </a:rPr>
              <a:t>www.cert.org</a:t>
            </a:r>
            <a:endParaRPr lang="it-IT" sz="2000" dirty="0" smtClean="0"/>
          </a:p>
          <a:p>
            <a:pPr marL="342900" indent="-342900">
              <a:buFont typeface="+mj-lt"/>
              <a:buAutoNum type="arabicPeriod"/>
            </a:pPr>
            <a:r>
              <a:rPr lang="it-IT" sz="2000" dirty="0" smtClean="0"/>
              <a:t>K Kasslin and A. Tikkanen, Replay attack on Kerberos V and SMB, </a:t>
            </a:r>
            <a:r>
              <a:rPr lang="it-IT" sz="2000" dirty="0" smtClean="0">
                <a:hlinkClick r:id="rId8"/>
              </a:rPr>
              <a:t>http://www.tkk.fi/~autikkan/kerberos/docs/phase1/pdf/LATEST_replay_attack.pdf</a:t>
            </a:r>
            <a:endParaRPr lang="en-US" sz="2000" dirty="0" smtClean="0"/>
          </a:p>
          <a:p>
            <a:pPr marL="342900" indent="-342900">
              <a:buFont typeface="+mj-lt"/>
              <a:buAutoNum type="arabicPeriod"/>
            </a:pPr>
            <a:endParaRPr lang="en-US" sz="2000" dirty="0" smtClean="0"/>
          </a:p>
          <a:p>
            <a:pPr marL="342900" indent="-342900">
              <a:buFont typeface="+mj-lt"/>
              <a:buAutoNum type="arabicPeriod"/>
            </a:pPr>
            <a:endParaRPr lang="en-US" sz="2000" dirty="0"/>
          </a:p>
        </p:txBody>
      </p:sp>
      <p:sp>
        <p:nvSpPr>
          <p:cNvPr id="4" name="Slide Number Placeholder 3"/>
          <p:cNvSpPr>
            <a:spLocks noGrp="1"/>
          </p:cNvSpPr>
          <p:nvPr>
            <p:ph type="sldNum" sz="quarter" idx="12"/>
          </p:nvPr>
        </p:nvSpPr>
        <p:spPr/>
        <p:txBody>
          <a:bodyPr/>
          <a:lstStyle/>
          <a:p>
            <a:fld id="{96652B35-718D-4E28-AFEB-B694A3B357E8}" type="slidenum">
              <a:rPr kumimoji="0" lang="en-US" smtClean="0"/>
              <a:pPr/>
              <a:t>23</a:t>
            </a:fld>
            <a:endParaRPr kumimoji="0"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14400" y="2721114"/>
            <a:ext cx="7696200" cy="830997"/>
          </a:xfrm>
          <a:prstGeom prst="rect">
            <a:avLst/>
          </a:prstGeom>
          <a:noFill/>
        </p:spPr>
        <p:txBody>
          <a:bodyPr wrap="square" rtlCol="0">
            <a:spAutoFit/>
          </a:bodyPr>
          <a:lstStyle/>
          <a:p>
            <a:pPr algn="ctr"/>
            <a:r>
              <a:rPr lang="it-IT" sz="4800" dirty="0" smtClean="0"/>
              <a:t>Questions</a:t>
            </a:r>
            <a:r>
              <a:rPr lang="it-IT" sz="4000" dirty="0" smtClean="0"/>
              <a:t>?</a:t>
            </a:r>
            <a:endParaRPr lang="en-US" sz="4400" dirty="0"/>
          </a:p>
        </p:txBody>
      </p:sp>
      <p:sp>
        <p:nvSpPr>
          <p:cNvPr id="4" name="Slide Number Placeholder 3"/>
          <p:cNvSpPr>
            <a:spLocks noGrp="1"/>
          </p:cNvSpPr>
          <p:nvPr>
            <p:ph type="sldNum" sz="quarter" idx="12"/>
          </p:nvPr>
        </p:nvSpPr>
        <p:spPr/>
        <p:txBody>
          <a:bodyPr/>
          <a:lstStyle/>
          <a:p>
            <a:fld id="{96652B35-718D-4E28-AFEB-B694A3B357E8}" type="slidenum">
              <a:rPr kumimoji="0" lang="en-US" smtClean="0"/>
              <a:pPr/>
              <a:t>24</a:t>
            </a:fld>
            <a:endParaRPr kumimoji="0"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F0D3859C-47CB-433E-91CA-0D214BDB1B89}" type="slidenum">
              <a:rPr lang="en-US" smtClean="0"/>
              <a:pPr>
                <a:defRPr/>
              </a:pPr>
              <a:t>3</a:t>
            </a:fld>
            <a:endParaRPr lang="en-US"/>
          </a:p>
        </p:txBody>
      </p:sp>
      <p:sp>
        <p:nvSpPr>
          <p:cNvPr id="13" name="TextBox 12"/>
          <p:cNvSpPr txBox="1"/>
          <p:nvPr/>
        </p:nvSpPr>
        <p:spPr>
          <a:xfrm>
            <a:off x="533400" y="754559"/>
            <a:ext cx="7848600" cy="769441"/>
          </a:xfrm>
          <a:prstGeom prst="rect">
            <a:avLst/>
          </a:prstGeom>
          <a:noFill/>
        </p:spPr>
        <p:txBody>
          <a:bodyPr wrap="square" rtlCol="0">
            <a:spAutoFit/>
          </a:bodyPr>
          <a:lstStyle/>
          <a:p>
            <a:r>
              <a:rPr lang="it-IT" sz="4400" dirty="0" smtClean="0">
                <a:solidFill>
                  <a:schemeClr val="accent6">
                    <a:lumMod val="50000"/>
                  </a:schemeClr>
                </a:solidFill>
              </a:rPr>
              <a:t>Most known implementations</a:t>
            </a:r>
            <a:endParaRPr lang="en-US" sz="4400" dirty="0">
              <a:solidFill>
                <a:schemeClr val="accent6">
                  <a:lumMod val="50000"/>
                </a:schemeClr>
              </a:solidFill>
            </a:endParaRPr>
          </a:p>
        </p:txBody>
      </p:sp>
      <p:sp>
        <p:nvSpPr>
          <p:cNvPr id="14" name="TextBox 13"/>
          <p:cNvSpPr txBox="1"/>
          <p:nvPr/>
        </p:nvSpPr>
        <p:spPr>
          <a:xfrm>
            <a:off x="685800" y="1828800"/>
            <a:ext cx="7772400" cy="5170646"/>
          </a:xfrm>
          <a:prstGeom prst="rect">
            <a:avLst/>
          </a:prstGeom>
          <a:noFill/>
        </p:spPr>
        <p:txBody>
          <a:bodyPr wrap="square" rtlCol="0">
            <a:spAutoFit/>
          </a:bodyPr>
          <a:lstStyle/>
          <a:p>
            <a:pPr>
              <a:buFont typeface="Arial" pitchFamily="34" charset="0"/>
              <a:buChar char="•"/>
            </a:pPr>
            <a:r>
              <a:rPr lang="it-IT" sz="2400" b="1" dirty="0" smtClean="0">
                <a:solidFill>
                  <a:schemeClr val="accent6">
                    <a:lumMod val="50000"/>
                  </a:schemeClr>
                </a:solidFill>
              </a:rPr>
              <a:t>Kerberos MIT:</a:t>
            </a:r>
          </a:p>
          <a:p>
            <a:r>
              <a:rPr lang="it-IT" sz="2400" dirty="0" smtClean="0">
                <a:solidFill>
                  <a:schemeClr val="accent6">
                    <a:lumMod val="50000"/>
                  </a:schemeClr>
                </a:solidFill>
              </a:rPr>
              <a:t>The original implementation developed at MIT, released under BSD license. </a:t>
            </a:r>
          </a:p>
          <a:p>
            <a:endParaRPr lang="it-IT" sz="2400" dirty="0" smtClean="0">
              <a:solidFill>
                <a:schemeClr val="accent6">
                  <a:lumMod val="50000"/>
                </a:schemeClr>
              </a:solidFill>
            </a:endParaRPr>
          </a:p>
          <a:p>
            <a:pPr>
              <a:buFont typeface="Arial" pitchFamily="34" charset="0"/>
              <a:buChar char="•"/>
            </a:pPr>
            <a:r>
              <a:rPr lang="it-IT" sz="2400" b="1" dirty="0" smtClean="0">
                <a:solidFill>
                  <a:schemeClr val="accent6">
                    <a:lumMod val="50000"/>
                  </a:schemeClr>
                </a:solidFill>
              </a:rPr>
              <a:t>Windows Domain Controller:</a:t>
            </a:r>
          </a:p>
          <a:p>
            <a:r>
              <a:rPr lang="it-IT" sz="2400" dirty="0" smtClean="0">
                <a:solidFill>
                  <a:schemeClr val="accent6">
                    <a:lumMod val="50000"/>
                  </a:schemeClr>
                </a:solidFill>
              </a:rPr>
              <a:t>From Windows 2000 onwards Microsoft adopted Kerberos 5 as their default network authentication protocol. Initially only </a:t>
            </a:r>
            <a:r>
              <a:rPr lang="it-IT" sz="2400" b="1" dirty="0" smtClean="0">
                <a:solidFill>
                  <a:schemeClr val="accent6">
                    <a:lumMod val="50000"/>
                  </a:schemeClr>
                </a:solidFill>
              </a:rPr>
              <a:t>DES</a:t>
            </a:r>
            <a:r>
              <a:rPr lang="it-IT" sz="2400" dirty="0" smtClean="0">
                <a:solidFill>
                  <a:schemeClr val="accent6">
                    <a:lumMod val="50000"/>
                  </a:schemeClr>
                </a:solidFill>
              </a:rPr>
              <a:t> and </a:t>
            </a:r>
            <a:r>
              <a:rPr lang="it-IT" sz="2400" b="1" dirty="0" smtClean="0">
                <a:solidFill>
                  <a:schemeClr val="accent6">
                    <a:lumMod val="50000"/>
                  </a:schemeClr>
                </a:solidFill>
              </a:rPr>
              <a:t>RC4 </a:t>
            </a:r>
            <a:r>
              <a:rPr lang="it-IT" sz="2400" dirty="0" smtClean="0">
                <a:solidFill>
                  <a:schemeClr val="accent6">
                    <a:lumMod val="50000"/>
                  </a:schemeClr>
                </a:solidFill>
              </a:rPr>
              <a:t>were</a:t>
            </a:r>
            <a:r>
              <a:rPr lang="it-IT" sz="2400" b="1" dirty="0" smtClean="0">
                <a:solidFill>
                  <a:schemeClr val="accent6">
                    <a:lumMod val="50000"/>
                  </a:schemeClr>
                </a:solidFill>
              </a:rPr>
              <a:t> </a:t>
            </a:r>
            <a:r>
              <a:rPr lang="it-IT" sz="2400" dirty="0" smtClean="0">
                <a:solidFill>
                  <a:schemeClr val="accent6">
                    <a:lumMod val="50000"/>
                  </a:schemeClr>
                </a:solidFill>
              </a:rPr>
              <a:t>supported, from Windows Vista </a:t>
            </a:r>
            <a:r>
              <a:rPr lang="it-IT" sz="2400" b="1" dirty="0" smtClean="0">
                <a:solidFill>
                  <a:schemeClr val="accent6">
                    <a:lumMod val="50000"/>
                  </a:schemeClr>
                </a:solidFill>
              </a:rPr>
              <a:t>AES</a:t>
            </a:r>
            <a:r>
              <a:rPr lang="it-IT" sz="2400" dirty="0" smtClean="0">
                <a:solidFill>
                  <a:schemeClr val="accent6">
                    <a:lumMod val="50000"/>
                  </a:schemeClr>
                </a:solidFill>
              </a:rPr>
              <a:t> is used by default</a:t>
            </a:r>
          </a:p>
          <a:p>
            <a:pPr>
              <a:buFont typeface="Arial" pitchFamily="34" charset="0"/>
              <a:buChar char="•"/>
            </a:pPr>
            <a:endParaRPr lang="it-IT" sz="2400" dirty="0" smtClean="0">
              <a:solidFill>
                <a:schemeClr val="accent6">
                  <a:lumMod val="50000"/>
                </a:schemeClr>
              </a:solidFill>
            </a:endParaRPr>
          </a:p>
          <a:p>
            <a:pPr>
              <a:buFont typeface="Arial" pitchFamily="34" charset="0"/>
              <a:buChar char="•"/>
            </a:pPr>
            <a:r>
              <a:rPr lang="it-IT" sz="2400" b="1" dirty="0" smtClean="0">
                <a:solidFill>
                  <a:schemeClr val="accent6">
                    <a:lumMod val="50000"/>
                  </a:schemeClr>
                </a:solidFill>
              </a:rPr>
              <a:t>Heimdal:</a:t>
            </a:r>
          </a:p>
          <a:p>
            <a:r>
              <a:rPr lang="it-IT" sz="2400" dirty="0" smtClean="0">
                <a:solidFill>
                  <a:schemeClr val="accent6">
                    <a:lumMod val="50000"/>
                  </a:schemeClr>
                </a:solidFill>
              </a:rPr>
              <a:t>An alternative to the MIT implementation, developed in Sweden .</a:t>
            </a:r>
          </a:p>
          <a:p>
            <a:pPr>
              <a:buFont typeface="Arial" pitchFamily="34" charset="0"/>
              <a:buChar char="•"/>
            </a:pPr>
            <a:endParaRPr lang="en-US"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1000" y="609600"/>
            <a:ext cx="6705600" cy="646331"/>
          </a:xfrm>
          <a:prstGeom prst="rect">
            <a:avLst/>
          </a:prstGeom>
          <a:noFill/>
        </p:spPr>
        <p:txBody>
          <a:bodyPr wrap="square" rtlCol="0">
            <a:spAutoFit/>
          </a:bodyPr>
          <a:lstStyle/>
          <a:p>
            <a:r>
              <a:rPr lang="it-IT" sz="3600" dirty="0" smtClean="0">
                <a:latin typeface="+mj-lt"/>
              </a:rPr>
              <a:t>Notations</a:t>
            </a:r>
            <a:endParaRPr lang="en-US" sz="3600" dirty="0">
              <a:latin typeface="+mj-lt"/>
            </a:endParaRPr>
          </a:p>
        </p:txBody>
      </p:sp>
      <p:sp>
        <p:nvSpPr>
          <p:cNvPr id="29" name="TextBox 28"/>
          <p:cNvSpPr txBox="1"/>
          <p:nvPr/>
        </p:nvSpPr>
        <p:spPr>
          <a:xfrm>
            <a:off x="457200" y="1447800"/>
            <a:ext cx="8686800" cy="3170099"/>
          </a:xfrm>
          <a:prstGeom prst="rect">
            <a:avLst/>
          </a:prstGeom>
          <a:noFill/>
        </p:spPr>
        <p:txBody>
          <a:bodyPr wrap="square" rtlCol="0">
            <a:spAutoFit/>
          </a:bodyPr>
          <a:lstStyle/>
          <a:p>
            <a:pPr>
              <a:buFont typeface="Arial" pitchFamily="34" charset="0"/>
              <a:buChar char="•"/>
            </a:pPr>
            <a:r>
              <a:rPr lang="it-IT" sz="2000" b="1" dirty="0" smtClean="0"/>
              <a:t>C:</a:t>
            </a:r>
            <a:r>
              <a:rPr lang="it-IT" sz="2000" dirty="0" smtClean="0"/>
              <a:t>	Client</a:t>
            </a:r>
          </a:p>
          <a:p>
            <a:pPr>
              <a:buFont typeface="Arial" pitchFamily="34" charset="0"/>
              <a:buChar char="•"/>
            </a:pPr>
            <a:r>
              <a:rPr lang="it-IT" sz="2000" b="1" dirty="0" smtClean="0"/>
              <a:t>AS:</a:t>
            </a:r>
            <a:r>
              <a:rPr lang="it-IT" sz="2000" dirty="0" smtClean="0"/>
              <a:t>	Authentication Service</a:t>
            </a:r>
          </a:p>
          <a:p>
            <a:pPr>
              <a:buFont typeface="Arial" pitchFamily="34" charset="0"/>
              <a:buChar char="•"/>
            </a:pPr>
            <a:r>
              <a:rPr lang="it-IT" sz="2000" b="1" dirty="0" smtClean="0"/>
              <a:t>TGS:	</a:t>
            </a:r>
            <a:r>
              <a:rPr lang="it-IT" sz="2000" dirty="0" smtClean="0"/>
              <a:t>Ticket Granting Service</a:t>
            </a:r>
            <a:endParaRPr lang="it-IT" sz="2000" b="1" dirty="0" smtClean="0"/>
          </a:p>
          <a:p>
            <a:pPr>
              <a:buFont typeface="Arial" pitchFamily="34" charset="0"/>
              <a:buChar char="•"/>
            </a:pPr>
            <a:r>
              <a:rPr lang="it-IT" sz="2000" b="1" dirty="0" smtClean="0"/>
              <a:t>V:</a:t>
            </a:r>
            <a:r>
              <a:rPr lang="it-IT" sz="2000" dirty="0" smtClean="0"/>
              <a:t>	Verifier ( == service server)</a:t>
            </a:r>
          </a:p>
          <a:p>
            <a:pPr>
              <a:buFont typeface="Arial" pitchFamily="34" charset="0"/>
              <a:buChar char="•"/>
            </a:pPr>
            <a:r>
              <a:rPr lang="it-IT" sz="2000" b="1" dirty="0" smtClean="0"/>
              <a:t>L: </a:t>
            </a:r>
            <a:r>
              <a:rPr lang="it-IT" sz="2000" dirty="0" smtClean="0"/>
              <a:t>	Lifetime</a:t>
            </a:r>
          </a:p>
          <a:p>
            <a:pPr>
              <a:buFont typeface="Arial" pitchFamily="34" charset="0"/>
              <a:buChar char="•"/>
            </a:pPr>
            <a:r>
              <a:rPr lang="it-IT" sz="2000" b="1" dirty="0" smtClean="0"/>
              <a:t>T</a:t>
            </a:r>
            <a:r>
              <a:rPr lang="it-IT" sz="2000" b="1" baseline="-25000" dirty="0" smtClean="0"/>
              <a:t>A </a:t>
            </a:r>
            <a:r>
              <a:rPr lang="it-IT" sz="2000" b="1" dirty="0" smtClean="0"/>
              <a:t>: </a:t>
            </a:r>
            <a:r>
              <a:rPr lang="it-IT" sz="2000" dirty="0" smtClean="0"/>
              <a:t>	Timestamp from A’s clock</a:t>
            </a:r>
          </a:p>
          <a:p>
            <a:pPr>
              <a:buFont typeface="Arial" pitchFamily="34" charset="0"/>
              <a:buChar char="•"/>
            </a:pPr>
            <a:r>
              <a:rPr lang="it-IT" sz="2000" b="1" dirty="0" smtClean="0"/>
              <a:t>K</a:t>
            </a:r>
            <a:r>
              <a:rPr lang="it-IT" sz="2000" b="1" baseline="-25000" dirty="0" smtClean="0"/>
              <a:t>A</a:t>
            </a:r>
            <a:r>
              <a:rPr lang="it-IT" sz="2000" dirty="0" smtClean="0"/>
              <a:t>:	Personal key of the entity A ( for the clients password =&gt; key )</a:t>
            </a:r>
          </a:p>
          <a:p>
            <a:pPr>
              <a:buFont typeface="Arial" pitchFamily="34" charset="0"/>
              <a:buChar char="•"/>
            </a:pPr>
            <a:r>
              <a:rPr lang="it-IT" sz="2000" b="1" dirty="0" smtClean="0"/>
              <a:t>k</a:t>
            </a:r>
            <a:r>
              <a:rPr lang="it-IT" sz="2000" b="1" baseline="-25000" dirty="0" smtClean="0"/>
              <a:t>n</a:t>
            </a:r>
            <a:r>
              <a:rPr lang="it-IT" sz="2000" b="1" dirty="0" smtClean="0"/>
              <a:t>:</a:t>
            </a:r>
            <a:r>
              <a:rPr lang="it-IT" sz="2000" dirty="0" smtClean="0"/>
              <a:t> 	Session key</a:t>
            </a:r>
          </a:p>
          <a:p>
            <a:pPr>
              <a:buFont typeface="Arial" pitchFamily="34" charset="0"/>
              <a:buChar char="•"/>
            </a:pPr>
            <a:r>
              <a:rPr lang="it-IT" sz="2000" b="1" dirty="0" smtClean="0"/>
              <a:t>N</a:t>
            </a:r>
            <a:r>
              <a:rPr lang="it-IT" sz="2000" b="1" baseline="-25000" dirty="0" smtClean="0"/>
              <a:t>A</a:t>
            </a:r>
            <a:r>
              <a:rPr lang="it-IT" sz="2000" b="1" dirty="0" smtClean="0"/>
              <a:t>: </a:t>
            </a:r>
            <a:r>
              <a:rPr lang="it-IT" sz="2000" dirty="0" smtClean="0"/>
              <a:t>	</a:t>
            </a:r>
            <a:r>
              <a:rPr lang="it-IT" sz="2000" i="1" dirty="0" smtClean="0"/>
              <a:t>Nonce</a:t>
            </a:r>
          </a:p>
          <a:p>
            <a:pPr>
              <a:buFont typeface="Arial" pitchFamily="34" charset="0"/>
              <a:buChar char="•"/>
            </a:pPr>
            <a:r>
              <a:rPr lang="it-IT" sz="2000" b="1" dirty="0" smtClean="0"/>
              <a:t>E</a:t>
            </a:r>
            <a:r>
              <a:rPr lang="it-IT" sz="2000" b="1" baseline="-25000" dirty="0" smtClean="0"/>
              <a:t>K</a:t>
            </a:r>
            <a:r>
              <a:rPr lang="it-IT" sz="2000" b="1" dirty="0" smtClean="0"/>
              <a:t>(x) :</a:t>
            </a:r>
            <a:r>
              <a:rPr lang="it-IT" sz="2000" dirty="0" smtClean="0"/>
              <a:t>	A message </a:t>
            </a:r>
            <a:r>
              <a:rPr lang="it-IT" sz="2000" i="1" dirty="0" smtClean="0"/>
              <a:t>x</a:t>
            </a:r>
            <a:r>
              <a:rPr lang="it-IT" sz="2000" dirty="0" smtClean="0"/>
              <a:t>  encrypted with key </a:t>
            </a:r>
            <a:r>
              <a:rPr lang="it-IT" sz="2000" i="1" dirty="0" smtClean="0"/>
              <a:t>K</a:t>
            </a:r>
          </a:p>
        </p:txBody>
      </p:sp>
      <p:sp>
        <p:nvSpPr>
          <p:cNvPr id="23" name="Slide Number Placeholder 22"/>
          <p:cNvSpPr>
            <a:spLocks noGrp="1"/>
          </p:cNvSpPr>
          <p:nvPr>
            <p:ph type="sldNum" sz="quarter" idx="12"/>
          </p:nvPr>
        </p:nvSpPr>
        <p:spPr/>
        <p:txBody>
          <a:bodyPr/>
          <a:lstStyle/>
          <a:p>
            <a:fld id="{96652B35-718D-4E28-AFEB-B694A3B357E8}" type="slidenum">
              <a:rPr kumimoji="0" lang="en-US" smtClean="0"/>
              <a:pPr/>
              <a:t>4</a:t>
            </a:fld>
            <a:endParaRPr kumimoji="0" lang="en-US"/>
          </a:p>
        </p:txBody>
      </p:sp>
      <p:sp>
        <p:nvSpPr>
          <p:cNvPr id="7" name="TextBox 6"/>
          <p:cNvSpPr txBox="1"/>
          <p:nvPr/>
        </p:nvSpPr>
        <p:spPr>
          <a:xfrm>
            <a:off x="685800" y="5410200"/>
            <a:ext cx="7543800" cy="830997"/>
          </a:xfrm>
          <a:prstGeom prst="rect">
            <a:avLst/>
          </a:prstGeom>
          <a:noFill/>
        </p:spPr>
        <p:txBody>
          <a:bodyPr wrap="square" rtlCol="0">
            <a:spAutoFit/>
          </a:bodyPr>
          <a:lstStyle/>
          <a:p>
            <a:pPr>
              <a:buFont typeface="Arial" pitchFamily="34" charset="0"/>
              <a:buChar char="•"/>
            </a:pPr>
            <a:r>
              <a:rPr lang="it-IT" sz="2400" b="1" dirty="0" smtClean="0"/>
              <a:t>ticket</a:t>
            </a:r>
            <a:r>
              <a:rPr lang="it-IT" sz="2400" b="1" baseline="-25000" dirty="0" smtClean="0"/>
              <a:t>V</a:t>
            </a:r>
            <a:r>
              <a:rPr lang="it-IT" sz="2400" baseline="-25000" dirty="0" smtClean="0"/>
              <a:t>	</a:t>
            </a:r>
            <a:r>
              <a:rPr lang="it-IT" sz="2400" dirty="0" smtClean="0"/>
              <a:t>	=	E</a:t>
            </a:r>
            <a:r>
              <a:rPr lang="it-IT" sz="2400" baseline="-25000" dirty="0" smtClean="0"/>
              <a:t>K</a:t>
            </a:r>
            <a:r>
              <a:rPr lang="it-IT" sz="2400" baseline="-40000" dirty="0" smtClean="0"/>
              <a:t>V</a:t>
            </a:r>
            <a:r>
              <a:rPr lang="it-IT" sz="2400" dirty="0" smtClean="0"/>
              <a:t>(k</a:t>
            </a:r>
            <a:r>
              <a:rPr lang="it-IT" sz="2400" baseline="-25000" dirty="0" smtClean="0"/>
              <a:t>n</a:t>
            </a:r>
            <a:r>
              <a:rPr lang="it-IT" sz="2400" dirty="0" smtClean="0"/>
              <a:t>, C,L)</a:t>
            </a:r>
          </a:p>
          <a:p>
            <a:pPr>
              <a:buFont typeface="Arial" pitchFamily="34" charset="0"/>
              <a:buChar char="•"/>
            </a:pPr>
            <a:r>
              <a:rPr lang="it-IT" sz="2400" b="1" dirty="0" smtClean="0"/>
              <a:t>authenticator</a:t>
            </a:r>
            <a:r>
              <a:rPr lang="it-IT" sz="2400" b="1" baseline="-25000" dirty="0" smtClean="0"/>
              <a:t>k</a:t>
            </a:r>
            <a:r>
              <a:rPr lang="it-IT" sz="2400" b="1" baseline="-40000" dirty="0" smtClean="0"/>
              <a:t>n</a:t>
            </a:r>
            <a:r>
              <a:rPr lang="it-IT" sz="2400" b="1" dirty="0" smtClean="0"/>
              <a:t>	</a:t>
            </a:r>
            <a:r>
              <a:rPr lang="it-IT" sz="2400" dirty="0" smtClean="0"/>
              <a:t>=	E</a:t>
            </a:r>
            <a:r>
              <a:rPr lang="it-IT" sz="2400" baseline="-25000" dirty="0" smtClean="0"/>
              <a:t>k</a:t>
            </a:r>
            <a:r>
              <a:rPr lang="it-IT" sz="2400" baseline="-40000" dirty="0" smtClean="0"/>
              <a:t>n</a:t>
            </a:r>
            <a:r>
              <a:rPr lang="it-IT" sz="2400" dirty="0" smtClean="0"/>
              <a:t>(T</a:t>
            </a:r>
            <a:r>
              <a:rPr lang="it-IT" sz="2400" baseline="-25000" dirty="0" smtClean="0"/>
              <a:t>A</a:t>
            </a:r>
            <a:r>
              <a:rPr lang="it-IT" sz="2400" dirty="0" smtClean="0"/>
              <a:t>,[k</a:t>
            </a:r>
            <a:r>
              <a:rPr lang="it-IT" sz="2400" baseline="-25000" dirty="0" smtClean="0"/>
              <a:t>m</a:t>
            </a:r>
            <a:r>
              <a:rPr lang="it-IT" sz="2400" dirty="0" smtClean="0"/>
              <a:t>])</a:t>
            </a:r>
            <a:endParaRPr lang="en-US"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371600" y="609600"/>
            <a:ext cx="6248400" cy="646331"/>
          </a:xfrm>
          <a:prstGeom prst="rect">
            <a:avLst/>
          </a:prstGeom>
          <a:noFill/>
        </p:spPr>
        <p:txBody>
          <a:bodyPr wrap="square" rtlCol="0">
            <a:spAutoFit/>
          </a:bodyPr>
          <a:lstStyle/>
          <a:p>
            <a:r>
              <a:rPr lang="it-IT" sz="3600" dirty="0" smtClean="0"/>
              <a:t>Kerberos 5:How it works</a:t>
            </a:r>
            <a:endParaRPr lang="en-US" sz="3600" dirty="0" smtClean="0"/>
          </a:p>
        </p:txBody>
      </p:sp>
      <p:sp>
        <p:nvSpPr>
          <p:cNvPr id="17" name="Slide Number Placeholder 16"/>
          <p:cNvSpPr>
            <a:spLocks noGrp="1"/>
          </p:cNvSpPr>
          <p:nvPr>
            <p:ph type="sldNum" sz="quarter" idx="12"/>
          </p:nvPr>
        </p:nvSpPr>
        <p:spPr/>
        <p:txBody>
          <a:bodyPr/>
          <a:lstStyle/>
          <a:p>
            <a:fld id="{96652B35-718D-4E28-AFEB-B694A3B357E8}" type="slidenum">
              <a:rPr kumimoji="0" lang="en-US" smtClean="0"/>
              <a:pPr/>
              <a:t>5</a:t>
            </a:fld>
            <a:endParaRPr kumimoji="0" lang="en-US"/>
          </a:p>
        </p:txBody>
      </p:sp>
      <p:sp>
        <p:nvSpPr>
          <p:cNvPr id="33" name="Rectangle 32"/>
          <p:cNvSpPr/>
          <p:nvPr/>
        </p:nvSpPr>
        <p:spPr>
          <a:xfrm>
            <a:off x="762000" y="1371600"/>
            <a:ext cx="12192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smtClean="0"/>
              <a:t>C</a:t>
            </a:r>
            <a:endParaRPr lang="en-US" sz="2800" dirty="0"/>
          </a:p>
        </p:txBody>
      </p:sp>
      <p:sp>
        <p:nvSpPr>
          <p:cNvPr id="34" name="Rectangle 33"/>
          <p:cNvSpPr/>
          <p:nvPr/>
        </p:nvSpPr>
        <p:spPr>
          <a:xfrm>
            <a:off x="2895600" y="1371600"/>
            <a:ext cx="12192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smtClean="0"/>
              <a:t>AS</a:t>
            </a:r>
            <a:endParaRPr lang="en-US" sz="2800" dirty="0"/>
          </a:p>
        </p:txBody>
      </p:sp>
      <p:sp>
        <p:nvSpPr>
          <p:cNvPr id="38" name="Rectangle 37"/>
          <p:cNvSpPr/>
          <p:nvPr/>
        </p:nvSpPr>
        <p:spPr>
          <a:xfrm>
            <a:off x="5105400" y="1371600"/>
            <a:ext cx="12192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smtClean="0"/>
              <a:t>TGS</a:t>
            </a:r>
            <a:endParaRPr lang="en-US" sz="2800" dirty="0"/>
          </a:p>
        </p:txBody>
      </p:sp>
      <p:cxnSp>
        <p:nvCxnSpPr>
          <p:cNvPr id="45" name="Straight Connector 44"/>
          <p:cNvCxnSpPr/>
          <p:nvPr/>
        </p:nvCxnSpPr>
        <p:spPr>
          <a:xfrm rot="5400000">
            <a:off x="3544094" y="4228306"/>
            <a:ext cx="4343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7467600" y="1371600"/>
            <a:ext cx="12192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smtClean="0"/>
              <a:t>V</a:t>
            </a:r>
            <a:endParaRPr lang="en-US" sz="2800" dirty="0"/>
          </a:p>
        </p:txBody>
      </p:sp>
      <p:sp>
        <p:nvSpPr>
          <p:cNvPr id="47" name="Right Arrow 46"/>
          <p:cNvSpPr/>
          <p:nvPr/>
        </p:nvSpPr>
        <p:spPr>
          <a:xfrm>
            <a:off x="1371600" y="2514600"/>
            <a:ext cx="2133600" cy="2286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ight Arrow 47"/>
          <p:cNvSpPr/>
          <p:nvPr/>
        </p:nvSpPr>
        <p:spPr>
          <a:xfrm flipH="1">
            <a:off x="1371600" y="4648200"/>
            <a:ext cx="4343400" cy="2286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9" name="Right Arrow 48"/>
          <p:cNvSpPr/>
          <p:nvPr/>
        </p:nvSpPr>
        <p:spPr>
          <a:xfrm>
            <a:off x="1371600" y="5410200"/>
            <a:ext cx="6705600" cy="2286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0" name="Right Arrow 49"/>
          <p:cNvSpPr/>
          <p:nvPr/>
        </p:nvSpPr>
        <p:spPr>
          <a:xfrm flipH="1">
            <a:off x="1371600" y="3200400"/>
            <a:ext cx="2133600" cy="2286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4" name="Right Arrow 53"/>
          <p:cNvSpPr/>
          <p:nvPr/>
        </p:nvSpPr>
        <p:spPr>
          <a:xfrm>
            <a:off x="1371600" y="3962400"/>
            <a:ext cx="4343400" cy="2286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5" name="Right Arrow 54"/>
          <p:cNvSpPr/>
          <p:nvPr/>
        </p:nvSpPr>
        <p:spPr>
          <a:xfrm flipH="1" flipV="1">
            <a:off x="1371600" y="6095999"/>
            <a:ext cx="6705600" cy="228599"/>
          </a:xfrm>
          <a:prstGeom prst="rightArrow">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cxnSp>
        <p:nvCxnSpPr>
          <p:cNvPr id="56" name="Straight Connector 55"/>
          <p:cNvCxnSpPr/>
          <p:nvPr/>
        </p:nvCxnSpPr>
        <p:spPr>
          <a:xfrm rot="5400000">
            <a:off x="1334294" y="4228306"/>
            <a:ext cx="4343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799306" y="4228306"/>
            <a:ext cx="43434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5906294" y="4228306"/>
            <a:ext cx="4343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1676400" y="2647890"/>
            <a:ext cx="1905000" cy="400110"/>
          </a:xfrm>
          <a:prstGeom prst="rect">
            <a:avLst/>
          </a:prstGeom>
          <a:noFill/>
        </p:spPr>
        <p:txBody>
          <a:bodyPr wrap="square" rtlCol="0">
            <a:spAutoFit/>
          </a:bodyPr>
          <a:lstStyle/>
          <a:p>
            <a:r>
              <a:rPr lang="it-IT" sz="2000" dirty="0" smtClean="0"/>
              <a:t>C,TGS,N</a:t>
            </a:r>
            <a:r>
              <a:rPr lang="it-IT" sz="2000" baseline="-25000" dirty="0" smtClean="0"/>
              <a:t>C</a:t>
            </a:r>
            <a:endParaRPr lang="it-IT" baseline="-25000" dirty="0" smtClean="0"/>
          </a:p>
        </p:txBody>
      </p:sp>
      <p:sp>
        <p:nvSpPr>
          <p:cNvPr id="60" name="TextBox 59"/>
          <p:cNvSpPr txBox="1"/>
          <p:nvPr/>
        </p:nvSpPr>
        <p:spPr>
          <a:xfrm>
            <a:off x="76200" y="3897868"/>
            <a:ext cx="1295400" cy="369332"/>
          </a:xfrm>
          <a:prstGeom prst="rect">
            <a:avLst/>
          </a:prstGeom>
          <a:solidFill>
            <a:schemeClr val="accent4">
              <a:lumMod val="60000"/>
              <a:lumOff val="40000"/>
            </a:schemeClr>
          </a:solidFill>
          <a:ln>
            <a:noFill/>
          </a:ln>
        </p:spPr>
        <p:txBody>
          <a:bodyPr wrap="square" rtlCol="0">
            <a:spAutoFit/>
          </a:bodyPr>
          <a:lstStyle/>
          <a:p>
            <a:pPr algn="r"/>
            <a:r>
              <a:rPr lang="it-IT" dirty="0" smtClean="0"/>
              <a:t>TGS_REQ</a:t>
            </a:r>
            <a:endParaRPr lang="en-US" dirty="0"/>
          </a:p>
        </p:txBody>
      </p:sp>
      <p:sp>
        <p:nvSpPr>
          <p:cNvPr id="61" name="TextBox 60"/>
          <p:cNvSpPr txBox="1"/>
          <p:nvPr/>
        </p:nvSpPr>
        <p:spPr>
          <a:xfrm>
            <a:off x="76200" y="3124200"/>
            <a:ext cx="1295400" cy="369332"/>
          </a:xfrm>
          <a:prstGeom prst="rect">
            <a:avLst/>
          </a:prstGeom>
          <a:solidFill>
            <a:schemeClr val="accent4">
              <a:lumMod val="60000"/>
              <a:lumOff val="40000"/>
            </a:schemeClr>
          </a:solidFill>
          <a:ln>
            <a:noFill/>
          </a:ln>
        </p:spPr>
        <p:txBody>
          <a:bodyPr wrap="square" rtlCol="0">
            <a:spAutoFit/>
          </a:bodyPr>
          <a:lstStyle/>
          <a:p>
            <a:pPr algn="r"/>
            <a:r>
              <a:rPr lang="it-IT" dirty="0" smtClean="0"/>
              <a:t>AS_REP</a:t>
            </a:r>
            <a:endParaRPr lang="en-US" dirty="0"/>
          </a:p>
        </p:txBody>
      </p:sp>
      <p:sp>
        <p:nvSpPr>
          <p:cNvPr id="62" name="TextBox 61"/>
          <p:cNvSpPr txBox="1"/>
          <p:nvPr/>
        </p:nvSpPr>
        <p:spPr>
          <a:xfrm>
            <a:off x="76200" y="4583668"/>
            <a:ext cx="1295400" cy="369332"/>
          </a:xfrm>
          <a:prstGeom prst="rect">
            <a:avLst/>
          </a:prstGeom>
          <a:solidFill>
            <a:schemeClr val="accent4">
              <a:lumMod val="60000"/>
              <a:lumOff val="40000"/>
            </a:schemeClr>
          </a:solidFill>
          <a:ln>
            <a:noFill/>
          </a:ln>
        </p:spPr>
        <p:txBody>
          <a:bodyPr wrap="square" rtlCol="0">
            <a:spAutoFit/>
          </a:bodyPr>
          <a:lstStyle/>
          <a:p>
            <a:pPr algn="r"/>
            <a:r>
              <a:rPr lang="it-IT" dirty="0" smtClean="0"/>
              <a:t>TGS_REP</a:t>
            </a:r>
            <a:endParaRPr lang="en-US" dirty="0"/>
          </a:p>
        </p:txBody>
      </p:sp>
      <p:sp>
        <p:nvSpPr>
          <p:cNvPr id="63" name="TextBox 62"/>
          <p:cNvSpPr txBox="1"/>
          <p:nvPr/>
        </p:nvSpPr>
        <p:spPr>
          <a:xfrm>
            <a:off x="76200" y="5345668"/>
            <a:ext cx="1295400" cy="369332"/>
          </a:xfrm>
          <a:prstGeom prst="rect">
            <a:avLst/>
          </a:prstGeom>
          <a:solidFill>
            <a:schemeClr val="accent4">
              <a:lumMod val="60000"/>
              <a:lumOff val="40000"/>
            </a:schemeClr>
          </a:solidFill>
          <a:ln>
            <a:noFill/>
          </a:ln>
        </p:spPr>
        <p:txBody>
          <a:bodyPr wrap="square" rtlCol="0">
            <a:spAutoFit/>
          </a:bodyPr>
          <a:lstStyle/>
          <a:p>
            <a:pPr algn="r"/>
            <a:r>
              <a:rPr lang="it-IT" dirty="0" smtClean="0"/>
              <a:t>AP_REQ</a:t>
            </a:r>
            <a:endParaRPr lang="en-US" dirty="0"/>
          </a:p>
        </p:txBody>
      </p:sp>
      <p:sp>
        <p:nvSpPr>
          <p:cNvPr id="64" name="TextBox 63"/>
          <p:cNvSpPr txBox="1"/>
          <p:nvPr/>
        </p:nvSpPr>
        <p:spPr>
          <a:xfrm>
            <a:off x="76200" y="2438400"/>
            <a:ext cx="1295400" cy="369332"/>
          </a:xfrm>
          <a:prstGeom prst="rect">
            <a:avLst/>
          </a:prstGeom>
          <a:solidFill>
            <a:schemeClr val="accent4">
              <a:lumMod val="60000"/>
              <a:lumOff val="40000"/>
            </a:schemeClr>
          </a:solidFill>
          <a:ln>
            <a:noFill/>
          </a:ln>
        </p:spPr>
        <p:txBody>
          <a:bodyPr wrap="square" rtlCol="0">
            <a:spAutoFit/>
          </a:bodyPr>
          <a:lstStyle/>
          <a:p>
            <a:pPr algn="r"/>
            <a:r>
              <a:rPr lang="it-IT" dirty="0" smtClean="0"/>
              <a:t>AS_REQ</a:t>
            </a:r>
            <a:endParaRPr lang="en-US" dirty="0"/>
          </a:p>
        </p:txBody>
      </p:sp>
      <p:sp>
        <p:nvSpPr>
          <p:cNvPr id="65" name="TextBox 64"/>
          <p:cNvSpPr txBox="1"/>
          <p:nvPr/>
        </p:nvSpPr>
        <p:spPr>
          <a:xfrm>
            <a:off x="76200" y="6031468"/>
            <a:ext cx="1295400" cy="369332"/>
          </a:xfrm>
          <a:prstGeom prst="rect">
            <a:avLst/>
          </a:prstGeom>
          <a:solidFill>
            <a:schemeClr val="accent4">
              <a:lumMod val="60000"/>
              <a:lumOff val="40000"/>
            </a:schemeClr>
          </a:solidFill>
          <a:ln>
            <a:noFill/>
          </a:ln>
        </p:spPr>
        <p:txBody>
          <a:bodyPr wrap="square" rtlCol="0">
            <a:spAutoFit/>
          </a:bodyPr>
          <a:lstStyle/>
          <a:p>
            <a:pPr algn="r"/>
            <a:r>
              <a:rPr lang="it-IT" dirty="0" smtClean="0"/>
              <a:t>AP_REP</a:t>
            </a:r>
            <a:endParaRPr lang="en-US" dirty="0"/>
          </a:p>
        </p:txBody>
      </p:sp>
      <p:sp>
        <p:nvSpPr>
          <p:cNvPr id="66" name="TextBox 65"/>
          <p:cNvSpPr txBox="1"/>
          <p:nvPr/>
        </p:nvSpPr>
        <p:spPr>
          <a:xfrm>
            <a:off x="1600200" y="3352800"/>
            <a:ext cx="4876800" cy="400110"/>
          </a:xfrm>
          <a:prstGeom prst="rect">
            <a:avLst/>
          </a:prstGeom>
          <a:noFill/>
        </p:spPr>
        <p:txBody>
          <a:bodyPr wrap="square" rtlCol="0">
            <a:spAutoFit/>
          </a:bodyPr>
          <a:lstStyle/>
          <a:p>
            <a:r>
              <a:rPr lang="en-US" sz="2000" dirty="0" err="1"/>
              <a:t>ticket</a:t>
            </a:r>
            <a:r>
              <a:rPr lang="en-US" sz="2000" baseline="-25000" dirty="0" err="1"/>
              <a:t>TGS</a:t>
            </a:r>
            <a:r>
              <a:rPr lang="en-US" sz="2000" dirty="0" err="1"/>
              <a:t>,E</a:t>
            </a:r>
            <a:r>
              <a:rPr lang="en-US" sz="2000" baseline="-25000" dirty="0" err="1"/>
              <a:t>K</a:t>
            </a:r>
            <a:r>
              <a:rPr lang="en-US" sz="2000" baseline="-35000" dirty="0" err="1"/>
              <a:t>C</a:t>
            </a:r>
            <a:r>
              <a:rPr lang="en-US" sz="2000" dirty="0"/>
              <a:t> (k</a:t>
            </a:r>
            <a:r>
              <a:rPr lang="en-US" sz="2000" baseline="-25000" dirty="0"/>
              <a:t>1</a:t>
            </a:r>
            <a:r>
              <a:rPr lang="en-US" sz="2000" dirty="0"/>
              <a:t>,N</a:t>
            </a:r>
            <a:r>
              <a:rPr lang="en-US" sz="2000" baseline="-25000" dirty="0"/>
              <a:t>C</a:t>
            </a:r>
            <a:r>
              <a:rPr lang="en-US" sz="2000" dirty="0"/>
              <a:t>, L, TGS)</a:t>
            </a:r>
          </a:p>
        </p:txBody>
      </p:sp>
      <p:sp>
        <p:nvSpPr>
          <p:cNvPr id="67" name="TextBox 66"/>
          <p:cNvSpPr txBox="1"/>
          <p:nvPr/>
        </p:nvSpPr>
        <p:spPr>
          <a:xfrm>
            <a:off x="1600200" y="4114800"/>
            <a:ext cx="5257800" cy="400110"/>
          </a:xfrm>
          <a:prstGeom prst="rect">
            <a:avLst/>
          </a:prstGeom>
          <a:noFill/>
        </p:spPr>
        <p:txBody>
          <a:bodyPr wrap="square" rtlCol="0">
            <a:spAutoFit/>
          </a:bodyPr>
          <a:lstStyle/>
          <a:p>
            <a:r>
              <a:rPr lang="en-US" sz="2000" dirty="0" err="1"/>
              <a:t>ticket</a:t>
            </a:r>
            <a:r>
              <a:rPr lang="en-US" sz="2000" baseline="-25000" dirty="0" err="1"/>
              <a:t>TGS</a:t>
            </a:r>
            <a:r>
              <a:rPr lang="en-US" sz="2000" dirty="0"/>
              <a:t>, authenticator</a:t>
            </a:r>
            <a:r>
              <a:rPr lang="en-US" sz="2000" baseline="-25000" dirty="0"/>
              <a:t>k</a:t>
            </a:r>
            <a:r>
              <a:rPr lang="en-US" sz="2000" baseline="-40000" dirty="0"/>
              <a:t>1</a:t>
            </a:r>
            <a:r>
              <a:rPr lang="en-US" sz="2000" dirty="0"/>
              <a:t> ,</a:t>
            </a:r>
            <a:r>
              <a:rPr lang="en-US" sz="2000" dirty="0" smtClean="0"/>
              <a:t>N</a:t>
            </a:r>
            <a:r>
              <a:rPr lang="en-US" sz="2000" baseline="-25000" dirty="0" smtClean="0"/>
              <a:t>C</a:t>
            </a:r>
            <a:r>
              <a:rPr lang="en-US" sz="2000" baseline="30000" dirty="0" smtClean="0"/>
              <a:t>’</a:t>
            </a:r>
            <a:r>
              <a:rPr lang="en-US" sz="2000" dirty="0" smtClean="0"/>
              <a:t>, </a:t>
            </a:r>
            <a:r>
              <a:rPr lang="en-US" sz="2000" dirty="0"/>
              <a:t>L, V</a:t>
            </a:r>
            <a:endParaRPr lang="it-IT" sz="2000" baseline="-25000" dirty="0" smtClean="0"/>
          </a:p>
        </p:txBody>
      </p:sp>
      <p:sp>
        <p:nvSpPr>
          <p:cNvPr id="68" name="TextBox 67"/>
          <p:cNvSpPr txBox="1"/>
          <p:nvPr/>
        </p:nvSpPr>
        <p:spPr>
          <a:xfrm>
            <a:off x="1981200" y="4800600"/>
            <a:ext cx="3124200" cy="400110"/>
          </a:xfrm>
          <a:prstGeom prst="rect">
            <a:avLst/>
          </a:prstGeom>
          <a:noFill/>
        </p:spPr>
        <p:txBody>
          <a:bodyPr wrap="square" rtlCol="0">
            <a:spAutoFit/>
          </a:bodyPr>
          <a:lstStyle/>
          <a:p>
            <a:r>
              <a:rPr lang="en-US" sz="2000" dirty="0" err="1"/>
              <a:t>ticket</a:t>
            </a:r>
            <a:r>
              <a:rPr lang="en-US" sz="2000" baseline="-25000" dirty="0" err="1"/>
              <a:t>V</a:t>
            </a:r>
            <a:r>
              <a:rPr lang="en-US" sz="2000" dirty="0"/>
              <a:t> ,</a:t>
            </a:r>
            <a:r>
              <a:rPr lang="en-US" sz="2000" dirty="0" smtClean="0"/>
              <a:t>E</a:t>
            </a:r>
            <a:r>
              <a:rPr lang="en-US" sz="2000" baseline="-25000" dirty="0" smtClean="0"/>
              <a:t>k</a:t>
            </a:r>
            <a:r>
              <a:rPr lang="en-US" sz="2000" baseline="-40000" dirty="0" smtClean="0"/>
              <a:t>1 </a:t>
            </a:r>
            <a:r>
              <a:rPr lang="en-US" sz="2000" dirty="0" smtClean="0"/>
              <a:t>(k</a:t>
            </a:r>
            <a:r>
              <a:rPr lang="en-US" sz="2000" baseline="-25000" dirty="0" smtClean="0"/>
              <a:t>2</a:t>
            </a:r>
            <a:r>
              <a:rPr lang="en-US" sz="2000" dirty="0" smtClean="0"/>
              <a:t>,N</a:t>
            </a:r>
            <a:r>
              <a:rPr lang="en-US" sz="2000" baseline="-25000" dirty="0" smtClean="0"/>
              <a:t>C</a:t>
            </a:r>
            <a:r>
              <a:rPr lang="en-US" sz="2000" dirty="0" smtClean="0"/>
              <a:t> </a:t>
            </a:r>
            <a:r>
              <a:rPr lang="en-US" sz="2000" baseline="30000" dirty="0" smtClean="0"/>
              <a:t>’</a:t>
            </a:r>
            <a:r>
              <a:rPr lang="en-US" sz="2000" dirty="0" smtClean="0"/>
              <a:t>, </a:t>
            </a:r>
            <a:r>
              <a:rPr lang="en-US" sz="2000" dirty="0"/>
              <a:t>L, V )</a:t>
            </a:r>
            <a:endParaRPr lang="en-US" sz="2000" baseline="-25000" dirty="0"/>
          </a:p>
        </p:txBody>
      </p:sp>
      <p:sp>
        <p:nvSpPr>
          <p:cNvPr id="69" name="TextBox 68"/>
          <p:cNvSpPr txBox="1"/>
          <p:nvPr/>
        </p:nvSpPr>
        <p:spPr>
          <a:xfrm>
            <a:off x="2057400" y="5562600"/>
            <a:ext cx="5181600" cy="400110"/>
          </a:xfrm>
          <a:prstGeom prst="rect">
            <a:avLst/>
          </a:prstGeom>
          <a:noFill/>
        </p:spPr>
        <p:txBody>
          <a:bodyPr wrap="square" rtlCol="0">
            <a:spAutoFit/>
          </a:bodyPr>
          <a:lstStyle/>
          <a:p>
            <a:r>
              <a:rPr lang="en-US" sz="2000" dirty="0" err="1"/>
              <a:t>ticket</a:t>
            </a:r>
            <a:r>
              <a:rPr lang="en-US" sz="2000" baseline="-25000" dirty="0" err="1"/>
              <a:t>V</a:t>
            </a:r>
            <a:r>
              <a:rPr lang="en-US" sz="2000" dirty="0"/>
              <a:t> , authenticator</a:t>
            </a:r>
            <a:r>
              <a:rPr lang="en-US" sz="2000" baseline="-25000" dirty="0"/>
              <a:t>k</a:t>
            </a:r>
            <a:r>
              <a:rPr lang="en-US" sz="2000" baseline="-40000" dirty="0"/>
              <a:t>2</a:t>
            </a:r>
          </a:p>
        </p:txBody>
      </p:sp>
      <p:sp>
        <p:nvSpPr>
          <p:cNvPr id="70" name="TextBox 69"/>
          <p:cNvSpPr txBox="1"/>
          <p:nvPr/>
        </p:nvSpPr>
        <p:spPr>
          <a:xfrm>
            <a:off x="2133600" y="6172200"/>
            <a:ext cx="4343400" cy="400110"/>
          </a:xfrm>
          <a:prstGeom prst="rect">
            <a:avLst/>
          </a:prstGeom>
          <a:noFill/>
        </p:spPr>
        <p:txBody>
          <a:bodyPr wrap="square" rtlCol="0">
            <a:spAutoFit/>
          </a:bodyPr>
          <a:lstStyle/>
          <a:p>
            <a:r>
              <a:rPr lang="it-IT" sz="2000" dirty="0" smtClean="0"/>
              <a:t>[E</a:t>
            </a:r>
            <a:r>
              <a:rPr lang="it-IT" sz="2000" baseline="-25000" dirty="0" smtClean="0"/>
              <a:t>k</a:t>
            </a:r>
            <a:r>
              <a:rPr lang="it-IT" sz="2000" baseline="-40000" dirty="0" smtClean="0"/>
              <a:t>2</a:t>
            </a:r>
            <a:r>
              <a:rPr lang="it-IT" sz="2000" dirty="0" smtClean="0"/>
              <a:t>(T</a:t>
            </a:r>
            <a:r>
              <a:rPr lang="it-IT" sz="2000" baseline="-25000" dirty="0" smtClean="0"/>
              <a:t>V</a:t>
            </a:r>
            <a:r>
              <a:rPr lang="it-IT" sz="2000" dirty="0" smtClean="0"/>
              <a:t>)] (opt.)</a:t>
            </a: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816114"/>
            <a:ext cx="8077200" cy="707886"/>
          </a:xfrm>
          <a:prstGeom prst="rect">
            <a:avLst/>
          </a:prstGeom>
          <a:noFill/>
        </p:spPr>
        <p:txBody>
          <a:bodyPr wrap="square" rtlCol="0">
            <a:spAutoFit/>
          </a:bodyPr>
          <a:lstStyle/>
          <a:p>
            <a:r>
              <a:rPr lang="it-IT" sz="4000" dirty="0" smtClean="0"/>
              <a:t>Kerberos 5: Why it’s a good thing</a:t>
            </a:r>
            <a:endParaRPr lang="en-US" sz="4400" dirty="0"/>
          </a:p>
        </p:txBody>
      </p:sp>
      <p:sp>
        <p:nvSpPr>
          <p:cNvPr id="7" name="TextBox 6"/>
          <p:cNvSpPr txBox="1"/>
          <p:nvPr/>
        </p:nvSpPr>
        <p:spPr>
          <a:xfrm>
            <a:off x="533400" y="1905000"/>
            <a:ext cx="7924800" cy="3539430"/>
          </a:xfrm>
          <a:prstGeom prst="rect">
            <a:avLst/>
          </a:prstGeom>
          <a:noFill/>
        </p:spPr>
        <p:txBody>
          <a:bodyPr wrap="square" rtlCol="0">
            <a:spAutoFit/>
          </a:bodyPr>
          <a:lstStyle/>
          <a:p>
            <a:pPr>
              <a:buFont typeface="Arial" pitchFamily="34" charset="0"/>
              <a:buChar char="•"/>
            </a:pPr>
            <a:r>
              <a:rPr lang="it-IT" sz="2800" b="1" dirty="0" smtClean="0"/>
              <a:t>Single Sign-On</a:t>
            </a:r>
            <a:r>
              <a:rPr lang="it-IT" sz="2800" dirty="0" smtClean="0"/>
              <a:t>, after the initial request to the TGS service, the ticket is cached and reused for each service request (no need to use a password anymore)</a:t>
            </a:r>
          </a:p>
          <a:p>
            <a:pPr>
              <a:buFont typeface="Arial" pitchFamily="34" charset="0"/>
              <a:buChar char="•"/>
            </a:pPr>
            <a:endParaRPr lang="it-IT" sz="2800" dirty="0" smtClean="0"/>
          </a:p>
          <a:p>
            <a:pPr>
              <a:buFont typeface="Arial" pitchFamily="34" charset="0"/>
              <a:buChar char="•"/>
            </a:pPr>
            <a:r>
              <a:rPr lang="it-IT" sz="2800" dirty="0" smtClean="0"/>
              <a:t>Only the first request is encrypted with K</a:t>
            </a:r>
            <a:r>
              <a:rPr lang="it-IT" sz="2800" baseline="-25000" dirty="0" smtClean="0"/>
              <a:t>c</a:t>
            </a:r>
            <a:r>
              <a:rPr lang="it-IT" sz="2800" dirty="0" smtClean="0"/>
              <a:t>, temporary session keys are used for every following request.</a:t>
            </a:r>
            <a:endParaRPr lang="en-US" sz="2800" dirty="0"/>
          </a:p>
        </p:txBody>
      </p:sp>
      <p:sp>
        <p:nvSpPr>
          <p:cNvPr id="4" name="Slide Number Placeholder 3"/>
          <p:cNvSpPr>
            <a:spLocks noGrp="1"/>
          </p:cNvSpPr>
          <p:nvPr>
            <p:ph type="sldNum" sz="quarter" idx="12"/>
          </p:nvPr>
        </p:nvSpPr>
        <p:spPr/>
        <p:txBody>
          <a:bodyPr/>
          <a:lstStyle/>
          <a:p>
            <a:fld id="{96652B35-718D-4E28-AFEB-B694A3B357E8}" type="slidenum">
              <a:rPr kumimoji="0" lang="en-US" smtClean="0"/>
              <a:pPr/>
              <a:t>6</a:t>
            </a:fld>
            <a:endParaRPr kumimoji="0"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914400"/>
          </a:xfrm>
        </p:spPr>
        <p:txBody>
          <a:bodyPr>
            <a:normAutofit/>
          </a:bodyPr>
          <a:lstStyle/>
          <a:p>
            <a:r>
              <a:rPr lang="it-IT" dirty="0" smtClean="0"/>
              <a:t>Known attacks</a:t>
            </a:r>
            <a:endParaRPr lang="en-US" dirty="0"/>
          </a:p>
        </p:txBody>
      </p:sp>
      <p:sp>
        <p:nvSpPr>
          <p:cNvPr id="5" name="TextBox 4"/>
          <p:cNvSpPr txBox="1"/>
          <p:nvPr/>
        </p:nvSpPr>
        <p:spPr>
          <a:xfrm>
            <a:off x="304800" y="1143000"/>
            <a:ext cx="3018775" cy="523220"/>
          </a:xfrm>
          <a:prstGeom prst="rect">
            <a:avLst/>
          </a:prstGeom>
          <a:noFill/>
        </p:spPr>
        <p:txBody>
          <a:bodyPr wrap="none" rtlCol="0">
            <a:spAutoFit/>
          </a:bodyPr>
          <a:lstStyle/>
          <a:p>
            <a:pPr marL="514350" indent="-514350"/>
            <a:r>
              <a:rPr lang="it-IT" sz="2800" b="1" dirty="0" smtClean="0">
                <a:solidFill>
                  <a:schemeClr val="accent4"/>
                </a:solidFill>
              </a:rPr>
              <a:t>1. KDC Spoofing</a:t>
            </a:r>
            <a:endParaRPr lang="en-US" sz="2800" b="1" dirty="0">
              <a:solidFill>
                <a:schemeClr val="accent4"/>
              </a:solidFill>
            </a:endParaRPr>
          </a:p>
        </p:txBody>
      </p:sp>
      <p:sp>
        <p:nvSpPr>
          <p:cNvPr id="16" name="TextBox 15"/>
          <p:cNvSpPr txBox="1"/>
          <p:nvPr/>
        </p:nvSpPr>
        <p:spPr>
          <a:xfrm>
            <a:off x="533400" y="1752600"/>
            <a:ext cx="8001000" cy="4401205"/>
          </a:xfrm>
          <a:prstGeom prst="rect">
            <a:avLst/>
          </a:prstGeom>
          <a:noFill/>
        </p:spPr>
        <p:txBody>
          <a:bodyPr wrap="square" rtlCol="0">
            <a:spAutoFit/>
          </a:bodyPr>
          <a:lstStyle/>
          <a:p>
            <a:pPr>
              <a:buFont typeface="Arial" pitchFamily="34" charset="0"/>
              <a:buChar char="•"/>
            </a:pPr>
            <a:r>
              <a:rPr lang="it-IT" sz="2000" dirty="0" smtClean="0"/>
              <a:t>We’d like to use kerberos with the physical login process on the network workstations.</a:t>
            </a:r>
          </a:p>
          <a:p>
            <a:pPr>
              <a:buFont typeface="Arial" pitchFamily="34" charset="0"/>
              <a:buChar char="•"/>
            </a:pPr>
            <a:r>
              <a:rPr lang="it-IT" sz="2000" dirty="0" smtClean="0"/>
              <a:t>This happens by default on Windows domains since Windows 2000 and can be done on Unix/Linux with a specific PAM module,  pam_krb5</a:t>
            </a:r>
          </a:p>
          <a:p>
            <a:pPr>
              <a:buFont typeface="Arial" pitchFamily="34" charset="0"/>
              <a:buChar char="•"/>
            </a:pPr>
            <a:r>
              <a:rPr lang="it-IT" sz="2000" dirty="0" smtClean="0"/>
              <a:t>But the LOGIN operation is not a service like the others</a:t>
            </a:r>
          </a:p>
          <a:p>
            <a:pPr>
              <a:buFont typeface="Arial" pitchFamily="34" charset="0"/>
              <a:buChar char="•"/>
            </a:pPr>
            <a:r>
              <a:rPr lang="it-IT" sz="2000" dirty="0" smtClean="0"/>
              <a:t>The third exchange (AP_REQ/AP_REP) doesn’t seem to have any sense here.</a:t>
            </a:r>
          </a:p>
          <a:p>
            <a:pPr>
              <a:buFont typeface="Arial" pitchFamily="34" charset="0"/>
              <a:buChar char="•"/>
            </a:pPr>
            <a:r>
              <a:rPr lang="it-IT" sz="2000" dirty="0" smtClean="0"/>
              <a:t>Initially, the PAM module implemented only the first exchange</a:t>
            </a:r>
          </a:p>
          <a:p>
            <a:pPr>
              <a:buFont typeface="Arial" pitchFamily="34" charset="0"/>
              <a:buChar char="•"/>
            </a:pPr>
            <a:r>
              <a:rPr lang="it-IT" sz="2000" dirty="0" smtClean="0"/>
              <a:t>The user inserted the password from which a key was derived. Then an AS_REQ request was made, and then the key was used to decrypt the AS_REP reply.</a:t>
            </a:r>
          </a:p>
          <a:p>
            <a:pPr>
              <a:buFont typeface="Arial" pitchFamily="34" charset="0"/>
              <a:buChar char="•"/>
            </a:pPr>
            <a:r>
              <a:rPr lang="it-IT" sz="2000" dirty="0" smtClean="0"/>
              <a:t>If it decrypts correctly, it must be that the user knows the password....right?</a:t>
            </a:r>
            <a:endParaRPr lang="en-US" sz="2000" dirty="0"/>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7</a:t>
            </a:fld>
            <a:endParaRPr kumimoji="0"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229600" cy="914400"/>
          </a:xfrm>
        </p:spPr>
        <p:txBody>
          <a:bodyPr/>
          <a:lstStyle/>
          <a:p>
            <a:r>
              <a:rPr lang="it-IT" dirty="0" smtClean="0"/>
              <a:t>Known attacks:</a:t>
            </a:r>
            <a:endParaRPr lang="en-US" dirty="0"/>
          </a:p>
        </p:txBody>
      </p:sp>
      <p:sp>
        <p:nvSpPr>
          <p:cNvPr id="5" name="TextBox 4"/>
          <p:cNvSpPr txBox="1"/>
          <p:nvPr/>
        </p:nvSpPr>
        <p:spPr>
          <a:xfrm>
            <a:off x="304800" y="1143000"/>
            <a:ext cx="3139001" cy="523220"/>
          </a:xfrm>
          <a:prstGeom prst="rect">
            <a:avLst/>
          </a:prstGeom>
          <a:noFill/>
        </p:spPr>
        <p:txBody>
          <a:bodyPr wrap="none" rtlCol="0">
            <a:spAutoFit/>
          </a:bodyPr>
          <a:lstStyle/>
          <a:p>
            <a:pPr marL="514350" indent="-514350">
              <a:buFont typeface="+mj-lt"/>
              <a:buAutoNum type="arabicPeriod"/>
            </a:pPr>
            <a:r>
              <a:rPr lang="it-IT" sz="2800" b="1" dirty="0" smtClean="0">
                <a:solidFill>
                  <a:schemeClr val="accent4"/>
                </a:solidFill>
              </a:rPr>
              <a:t>KDC Spoofing</a:t>
            </a:r>
            <a:endParaRPr lang="en-US" sz="2800" b="1" dirty="0">
              <a:solidFill>
                <a:schemeClr val="accent4"/>
              </a:solidFill>
            </a:endParaRPr>
          </a:p>
        </p:txBody>
      </p:sp>
      <p:sp>
        <p:nvSpPr>
          <p:cNvPr id="16" name="Slide Number Placeholder 15"/>
          <p:cNvSpPr>
            <a:spLocks noGrp="1"/>
          </p:cNvSpPr>
          <p:nvPr>
            <p:ph type="sldNum" sz="quarter" idx="12"/>
          </p:nvPr>
        </p:nvSpPr>
        <p:spPr/>
        <p:txBody>
          <a:bodyPr/>
          <a:lstStyle/>
          <a:p>
            <a:fld id="{96652B35-718D-4E28-AFEB-B694A3B357E8}" type="slidenum">
              <a:rPr kumimoji="0" lang="en-US" smtClean="0"/>
              <a:pPr/>
              <a:t>8</a:t>
            </a:fld>
            <a:endParaRPr kumimoji="0" lang="en-US"/>
          </a:p>
        </p:txBody>
      </p:sp>
      <p:sp>
        <p:nvSpPr>
          <p:cNvPr id="30" name="Rectangle 29"/>
          <p:cNvSpPr/>
          <p:nvPr/>
        </p:nvSpPr>
        <p:spPr>
          <a:xfrm>
            <a:off x="1676400" y="2514600"/>
            <a:ext cx="12192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smtClean="0"/>
              <a:t>C</a:t>
            </a:r>
            <a:endParaRPr lang="en-US" dirty="0"/>
          </a:p>
        </p:txBody>
      </p:sp>
      <p:sp>
        <p:nvSpPr>
          <p:cNvPr id="31" name="Rectangle 30"/>
          <p:cNvSpPr/>
          <p:nvPr/>
        </p:nvSpPr>
        <p:spPr>
          <a:xfrm>
            <a:off x="4572000" y="2514600"/>
            <a:ext cx="1219200" cy="685800"/>
          </a:xfrm>
          <a:prstGeom prst="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it-IT" sz="2000" dirty="0" smtClean="0"/>
              <a:t>Attacker</a:t>
            </a:r>
            <a:endParaRPr lang="en-US" dirty="0"/>
          </a:p>
        </p:txBody>
      </p:sp>
      <p:sp>
        <p:nvSpPr>
          <p:cNvPr id="32" name="Rectangle 31"/>
          <p:cNvSpPr/>
          <p:nvPr/>
        </p:nvSpPr>
        <p:spPr>
          <a:xfrm>
            <a:off x="7543800" y="2514600"/>
            <a:ext cx="1219200" cy="685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smtClean="0"/>
              <a:t>AS</a:t>
            </a:r>
            <a:endParaRPr lang="en-US" sz="2800" dirty="0"/>
          </a:p>
        </p:txBody>
      </p:sp>
      <p:cxnSp>
        <p:nvCxnSpPr>
          <p:cNvPr id="33" name="Straight Connector 32"/>
          <p:cNvCxnSpPr>
            <a:stCxn id="30" idx="2"/>
          </p:cNvCxnSpPr>
          <p:nvPr/>
        </p:nvCxnSpPr>
        <p:spPr>
          <a:xfrm rot="5400000">
            <a:off x="647700" y="4838700"/>
            <a:ext cx="3276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3544094" y="4837906"/>
            <a:ext cx="3276600" cy="1588"/>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6515894" y="4761706"/>
            <a:ext cx="32766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36" name="Right Arrow 35"/>
          <p:cNvSpPr/>
          <p:nvPr/>
        </p:nvSpPr>
        <p:spPr>
          <a:xfrm>
            <a:off x="2286000" y="4267200"/>
            <a:ext cx="2895600" cy="2286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7" name="Picture 36" descr="attacker1.png"/>
          <p:cNvPicPr>
            <a:picLocks noChangeAspect="1"/>
          </p:cNvPicPr>
          <p:nvPr/>
        </p:nvPicPr>
        <p:blipFill>
          <a:blip r:embed="rId2"/>
          <a:stretch>
            <a:fillRect/>
          </a:stretch>
        </p:blipFill>
        <p:spPr>
          <a:xfrm>
            <a:off x="0" y="2209800"/>
            <a:ext cx="965079" cy="1206349"/>
          </a:xfrm>
          <a:prstGeom prst="rect">
            <a:avLst/>
          </a:prstGeom>
        </p:spPr>
      </p:pic>
      <p:sp>
        <p:nvSpPr>
          <p:cNvPr id="38" name="Curved Up Arrow 37"/>
          <p:cNvSpPr/>
          <p:nvPr/>
        </p:nvSpPr>
        <p:spPr>
          <a:xfrm>
            <a:off x="609600" y="3276600"/>
            <a:ext cx="1143000" cy="304800"/>
          </a:xfrm>
          <a:prstGeom prst="curvedUpArrow">
            <a:avLst>
              <a:gd name="adj1" fmla="val 25000"/>
              <a:gd name="adj2" fmla="val 50000"/>
              <a:gd name="adj3" fmla="val 25000"/>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solidFill>
                <a:schemeClr val="tx1"/>
              </a:solidFill>
            </a:endParaRPr>
          </a:p>
        </p:txBody>
      </p:sp>
      <p:sp>
        <p:nvSpPr>
          <p:cNvPr id="39" name="Curved Up Arrow 38"/>
          <p:cNvSpPr/>
          <p:nvPr/>
        </p:nvSpPr>
        <p:spPr>
          <a:xfrm flipH="1" flipV="1">
            <a:off x="533400" y="2057400"/>
            <a:ext cx="1143000" cy="304800"/>
          </a:xfrm>
          <a:prstGeom prst="curvedUpArrow">
            <a:avLst>
              <a:gd name="adj1" fmla="val 25000"/>
              <a:gd name="adj2" fmla="val 50000"/>
              <a:gd name="adj3" fmla="val 25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40" name="TextBox 39"/>
          <p:cNvSpPr txBox="1"/>
          <p:nvPr/>
        </p:nvSpPr>
        <p:spPr>
          <a:xfrm>
            <a:off x="914400" y="2209800"/>
            <a:ext cx="466794" cy="369332"/>
          </a:xfrm>
          <a:prstGeom prst="rect">
            <a:avLst/>
          </a:prstGeom>
          <a:noFill/>
        </p:spPr>
        <p:txBody>
          <a:bodyPr wrap="none" rtlCol="0">
            <a:spAutoFit/>
          </a:bodyPr>
          <a:lstStyle/>
          <a:p>
            <a:r>
              <a:rPr lang="it-IT" dirty="0" smtClean="0"/>
              <a:t>K?</a:t>
            </a:r>
            <a:endParaRPr lang="en-US" dirty="0"/>
          </a:p>
        </p:txBody>
      </p:sp>
      <p:sp>
        <p:nvSpPr>
          <p:cNvPr id="41" name="TextBox 40"/>
          <p:cNvSpPr txBox="1"/>
          <p:nvPr/>
        </p:nvSpPr>
        <p:spPr>
          <a:xfrm>
            <a:off x="914400" y="3581400"/>
            <a:ext cx="441146" cy="369332"/>
          </a:xfrm>
          <a:prstGeom prst="rect">
            <a:avLst/>
          </a:prstGeom>
          <a:noFill/>
        </p:spPr>
        <p:txBody>
          <a:bodyPr wrap="none" rtlCol="0">
            <a:spAutoFit/>
          </a:bodyPr>
          <a:lstStyle/>
          <a:p>
            <a:r>
              <a:rPr lang="it-IT" dirty="0" smtClean="0"/>
              <a:t>K</a:t>
            </a:r>
            <a:r>
              <a:rPr lang="it-IT" baseline="-25000" dirty="0" smtClean="0"/>
              <a:t>A</a:t>
            </a:r>
            <a:endParaRPr lang="en-US" baseline="-25000" dirty="0"/>
          </a:p>
        </p:txBody>
      </p:sp>
      <p:sp>
        <p:nvSpPr>
          <p:cNvPr id="42" name="TextBox 41"/>
          <p:cNvSpPr txBox="1"/>
          <p:nvPr/>
        </p:nvSpPr>
        <p:spPr>
          <a:xfrm>
            <a:off x="2590800" y="4419600"/>
            <a:ext cx="2362200" cy="400110"/>
          </a:xfrm>
          <a:prstGeom prst="rect">
            <a:avLst/>
          </a:prstGeom>
          <a:noFill/>
        </p:spPr>
        <p:txBody>
          <a:bodyPr wrap="square" rtlCol="0">
            <a:spAutoFit/>
          </a:bodyPr>
          <a:lstStyle/>
          <a:p>
            <a:r>
              <a:rPr lang="it-IT" sz="2000" dirty="0" smtClean="0"/>
              <a:t>C,TGS,N</a:t>
            </a:r>
            <a:r>
              <a:rPr lang="it-IT" sz="2000" baseline="-25000" dirty="0" smtClean="0"/>
              <a:t>C</a:t>
            </a:r>
            <a:endParaRPr lang="en-US" sz="2000" baseline="-25000" dirty="0" smtClean="0"/>
          </a:p>
        </p:txBody>
      </p:sp>
      <p:sp>
        <p:nvSpPr>
          <p:cNvPr id="43" name="Right Arrow 42"/>
          <p:cNvSpPr/>
          <p:nvPr/>
        </p:nvSpPr>
        <p:spPr>
          <a:xfrm>
            <a:off x="5181600" y="4267200"/>
            <a:ext cx="2971800" cy="228600"/>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4" name="Right Arrow 43"/>
          <p:cNvSpPr/>
          <p:nvPr/>
        </p:nvSpPr>
        <p:spPr>
          <a:xfrm flipH="1">
            <a:off x="2286000" y="5334000"/>
            <a:ext cx="2895600" cy="228600"/>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
        <p:nvSpPr>
          <p:cNvPr id="45" name="TextBox 44"/>
          <p:cNvSpPr txBox="1"/>
          <p:nvPr/>
        </p:nvSpPr>
        <p:spPr>
          <a:xfrm>
            <a:off x="990600" y="5269468"/>
            <a:ext cx="1295400" cy="369332"/>
          </a:xfrm>
          <a:prstGeom prst="rect">
            <a:avLst/>
          </a:prstGeom>
          <a:solidFill>
            <a:schemeClr val="accent4">
              <a:lumMod val="60000"/>
              <a:lumOff val="40000"/>
            </a:schemeClr>
          </a:solidFill>
          <a:ln>
            <a:noFill/>
          </a:ln>
        </p:spPr>
        <p:txBody>
          <a:bodyPr wrap="square" rtlCol="0">
            <a:spAutoFit/>
          </a:bodyPr>
          <a:lstStyle/>
          <a:p>
            <a:pPr algn="r"/>
            <a:r>
              <a:rPr lang="it-IT" dirty="0" smtClean="0"/>
              <a:t>AS_REP</a:t>
            </a:r>
            <a:endParaRPr lang="en-US" dirty="0"/>
          </a:p>
        </p:txBody>
      </p:sp>
      <p:sp>
        <p:nvSpPr>
          <p:cNvPr id="46" name="TextBox 45"/>
          <p:cNvSpPr txBox="1"/>
          <p:nvPr/>
        </p:nvSpPr>
        <p:spPr>
          <a:xfrm>
            <a:off x="990600" y="4191000"/>
            <a:ext cx="1295400" cy="369332"/>
          </a:xfrm>
          <a:prstGeom prst="rect">
            <a:avLst/>
          </a:prstGeom>
          <a:solidFill>
            <a:schemeClr val="accent4">
              <a:lumMod val="60000"/>
              <a:lumOff val="40000"/>
            </a:schemeClr>
          </a:solidFill>
          <a:ln>
            <a:noFill/>
          </a:ln>
        </p:spPr>
        <p:txBody>
          <a:bodyPr wrap="square" rtlCol="0">
            <a:spAutoFit/>
          </a:bodyPr>
          <a:lstStyle/>
          <a:p>
            <a:pPr algn="r"/>
            <a:r>
              <a:rPr lang="it-IT" dirty="0" smtClean="0"/>
              <a:t>AS_REQ</a:t>
            </a:r>
            <a:endParaRPr lang="en-US" dirty="0"/>
          </a:p>
        </p:txBody>
      </p:sp>
      <p:sp>
        <p:nvSpPr>
          <p:cNvPr id="47" name="TextBox 46"/>
          <p:cNvSpPr txBox="1"/>
          <p:nvPr/>
        </p:nvSpPr>
        <p:spPr>
          <a:xfrm>
            <a:off x="2362200" y="5486400"/>
            <a:ext cx="3810000" cy="400110"/>
          </a:xfrm>
          <a:prstGeom prst="rect">
            <a:avLst/>
          </a:prstGeom>
          <a:noFill/>
        </p:spPr>
        <p:txBody>
          <a:bodyPr wrap="square" rtlCol="0">
            <a:spAutoFit/>
          </a:bodyPr>
          <a:lstStyle/>
          <a:p>
            <a:r>
              <a:rPr lang="en-US" sz="2000" dirty="0" smtClean="0"/>
              <a:t>ticket</a:t>
            </a:r>
            <a:r>
              <a:rPr lang="en-US" sz="2000" baseline="30000" dirty="0" smtClean="0"/>
              <a:t>*</a:t>
            </a:r>
            <a:r>
              <a:rPr lang="en-US" sz="2000" baseline="-25000" dirty="0" smtClean="0"/>
              <a:t>TGS</a:t>
            </a:r>
            <a:r>
              <a:rPr lang="en-US" sz="2000" dirty="0" smtClean="0"/>
              <a:t>,E</a:t>
            </a:r>
            <a:r>
              <a:rPr lang="en-US" sz="2000" baseline="-25000" dirty="0" smtClean="0"/>
              <a:t>K</a:t>
            </a:r>
            <a:r>
              <a:rPr lang="en-US" sz="2000" baseline="-35000" dirty="0"/>
              <a:t>A</a:t>
            </a:r>
            <a:r>
              <a:rPr lang="en-US" sz="2000" dirty="0" smtClean="0"/>
              <a:t> (k</a:t>
            </a:r>
            <a:r>
              <a:rPr lang="en-US" sz="2000" baseline="-25000" dirty="0" smtClean="0"/>
              <a:t>1</a:t>
            </a:r>
            <a:r>
              <a:rPr lang="en-US" sz="2000" dirty="0" smtClean="0"/>
              <a:t>,N</a:t>
            </a:r>
            <a:r>
              <a:rPr lang="en-US" sz="2000" baseline="-25000" dirty="0" smtClean="0"/>
              <a:t>C</a:t>
            </a:r>
            <a:r>
              <a:rPr lang="en-US" sz="2000" dirty="0" smtClean="0"/>
              <a:t>, L, TGS)</a:t>
            </a:r>
            <a:endParaRPr lang="en-US" sz="2000" dirty="0"/>
          </a:p>
        </p:txBody>
      </p:sp>
      <p:sp>
        <p:nvSpPr>
          <p:cNvPr id="48" name="Multiply 47"/>
          <p:cNvSpPr/>
          <p:nvPr/>
        </p:nvSpPr>
        <p:spPr>
          <a:xfrm>
            <a:off x="6096000" y="3962400"/>
            <a:ext cx="914400" cy="838200"/>
          </a:xfrm>
          <a:prstGeom prst="mathMultiply">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457200"/>
            <a:ext cx="8229600" cy="914400"/>
          </a:xfrm>
        </p:spPr>
        <p:txBody>
          <a:bodyPr/>
          <a:lstStyle/>
          <a:p>
            <a:r>
              <a:rPr lang="it-IT" dirty="0" smtClean="0"/>
              <a:t>Known attacks:</a:t>
            </a:r>
            <a:endParaRPr lang="en-US" dirty="0"/>
          </a:p>
        </p:txBody>
      </p:sp>
      <p:sp>
        <p:nvSpPr>
          <p:cNvPr id="5" name="TextBox 4"/>
          <p:cNvSpPr txBox="1"/>
          <p:nvPr/>
        </p:nvSpPr>
        <p:spPr>
          <a:xfrm>
            <a:off x="304800" y="1143000"/>
            <a:ext cx="5035353" cy="523220"/>
          </a:xfrm>
          <a:prstGeom prst="rect">
            <a:avLst/>
          </a:prstGeom>
          <a:noFill/>
        </p:spPr>
        <p:txBody>
          <a:bodyPr wrap="none" rtlCol="0">
            <a:spAutoFit/>
          </a:bodyPr>
          <a:lstStyle/>
          <a:p>
            <a:pPr marL="514350" indent="-514350"/>
            <a:r>
              <a:rPr lang="it-IT" sz="2800" b="1" dirty="0" smtClean="0">
                <a:solidFill>
                  <a:schemeClr val="accent4"/>
                </a:solidFill>
              </a:rPr>
              <a:t>1. KDC Spoofing - Mitigation</a:t>
            </a:r>
            <a:endParaRPr lang="en-US" sz="2800" b="1" dirty="0">
              <a:solidFill>
                <a:schemeClr val="accent4"/>
              </a:solidFill>
            </a:endParaRPr>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9</a:t>
            </a:fld>
            <a:endParaRPr kumimoji="0" lang="en-US"/>
          </a:p>
        </p:txBody>
      </p:sp>
      <p:sp>
        <p:nvSpPr>
          <p:cNvPr id="7" name="TextBox 6"/>
          <p:cNvSpPr txBox="1"/>
          <p:nvPr/>
        </p:nvSpPr>
        <p:spPr>
          <a:xfrm>
            <a:off x="381000" y="1752600"/>
            <a:ext cx="8077200" cy="4401205"/>
          </a:xfrm>
          <a:prstGeom prst="rect">
            <a:avLst/>
          </a:prstGeom>
          <a:noFill/>
        </p:spPr>
        <p:txBody>
          <a:bodyPr wrap="square" rtlCol="0">
            <a:spAutoFit/>
          </a:bodyPr>
          <a:lstStyle/>
          <a:p>
            <a:pPr>
              <a:buFont typeface="Arial" pitchFamily="34" charset="0"/>
              <a:buChar char="•"/>
            </a:pPr>
            <a:r>
              <a:rPr lang="it-IT" sz="2000" dirty="0" smtClean="0"/>
              <a:t>Publicly relesead  in 2001 by Dug Song</a:t>
            </a:r>
          </a:p>
          <a:p>
            <a:pPr>
              <a:buFont typeface="Arial" pitchFamily="34" charset="0"/>
              <a:buChar char="•"/>
            </a:pPr>
            <a:r>
              <a:rPr lang="it-IT" sz="2000" dirty="0" smtClean="0"/>
              <a:t>Solution adopted: insert also TGS_REQ/REP exchange in the login process</a:t>
            </a:r>
          </a:p>
          <a:p>
            <a:pPr>
              <a:buFont typeface="Arial" pitchFamily="34" charset="0"/>
              <a:buChar char="•"/>
            </a:pPr>
            <a:endParaRPr lang="it-IT" sz="2000" dirty="0" smtClean="0"/>
          </a:p>
          <a:p>
            <a:pPr>
              <a:buFont typeface="Arial" pitchFamily="34" charset="0"/>
              <a:buChar char="•"/>
            </a:pPr>
            <a:r>
              <a:rPr lang="it-IT" sz="2000" dirty="0" smtClean="0"/>
              <a:t>For every workstation in the network a principal like: host/&lt;nomehost&gt;@&lt;realm&gt; is created</a:t>
            </a:r>
          </a:p>
          <a:p>
            <a:pPr>
              <a:buFont typeface="Arial" pitchFamily="34" charset="0"/>
              <a:buChar char="•"/>
            </a:pPr>
            <a:r>
              <a:rPr lang="it-IT" sz="2000" dirty="0" smtClean="0"/>
              <a:t>Secret keys for each of these services are exported in the respective machines</a:t>
            </a:r>
          </a:p>
          <a:p>
            <a:pPr>
              <a:buFont typeface="Arial" pitchFamily="34" charset="0"/>
              <a:buChar char="•"/>
            </a:pPr>
            <a:endParaRPr lang="it-IT" sz="2000" dirty="0" smtClean="0"/>
          </a:p>
          <a:p>
            <a:pPr>
              <a:buFont typeface="Arial" pitchFamily="34" charset="0"/>
              <a:buChar char="•"/>
            </a:pPr>
            <a:r>
              <a:rPr lang="it-IT" sz="2000" dirty="0" smtClean="0"/>
              <a:t>After AS_REP is verified, the client machine asks for a ticket for the login service</a:t>
            </a:r>
          </a:p>
          <a:p>
            <a:pPr>
              <a:buFont typeface="Arial" pitchFamily="34" charset="0"/>
              <a:buChar char="•"/>
            </a:pPr>
            <a:endParaRPr lang="it-IT" sz="2000" dirty="0" smtClean="0"/>
          </a:p>
          <a:p>
            <a:pPr>
              <a:buFont typeface="Arial" pitchFamily="34" charset="0"/>
              <a:buChar char="•"/>
            </a:pPr>
            <a:r>
              <a:rPr lang="it-IT" sz="2000" smtClean="0"/>
              <a:t>Since </a:t>
            </a:r>
            <a:r>
              <a:rPr lang="it-IT" sz="2000" dirty="0" smtClean="0"/>
              <a:t>only the KDC and the client machine know the key, if the produced ticket decrypts correctly, the login is permitted</a:t>
            </a:r>
            <a:endParaRPr lang="en-US" sz="2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1995</TotalTime>
  <Words>1795</Words>
  <Application>Microsoft Office PowerPoint</Application>
  <PresentationFormat>On-screen Show (4:3)</PresentationFormat>
  <Paragraphs>294</Paragraphs>
  <Slides>24</Slides>
  <Notes>22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Urban</vt:lpstr>
      <vt:lpstr>Slide 1</vt:lpstr>
      <vt:lpstr>Kerberos – what it is (in short)</vt:lpstr>
      <vt:lpstr>Slide 3</vt:lpstr>
      <vt:lpstr>Slide 4</vt:lpstr>
      <vt:lpstr>Slide 5</vt:lpstr>
      <vt:lpstr>Slide 6</vt:lpstr>
      <vt:lpstr>Known attacks</vt:lpstr>
      <vt:lpstr>Known attacks:</vt:lpstr>
      <vt:lpstr>Known attacks:</vt:lpstr>
      <vt:lpstr>Known attacks:</vt:lpstr>
      <vt:lpstr>Known attacks:</vt:lpstr>
      <vt:lpstr>Known attacks:</vt:lpstr>
      <vt:lpstr>Known attacks:</vt:lpstr>
      <vt:lpstr>The “pass-the-ticket” attack</vt:lpstr>
      <vt:lpstr>The “pass-the-ticket” attack</vt:lpstr>
      <vt:lpstr>The “pass-the-ticket” attack</vt:lpstr>
      <vt:lpstr>Slide 17</vt:lpstr>
      <vt:lpstr>Slide 18</vt:lpstr>
      <vt:lpstr>Slide 19</vt:lpstr>
      <vt:lpstr>Slide 20</vt:lpstr>
      <vt:lpstr>Slide 21</vt:lpstr>
      <vt:lpstr>Slide 22</vt:lpstr>
      <vt:lpstr>Slide 23</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m0t</dc:creator>
  <cp:lastModifiedBy>tom</cp:lastModifiedBy>
  <cp:revision>352</cp:revision>
  <dcterms:created xsi:type="dcterms:W3CDTF">2010-03-10T10:47:17Z</dcterms:created>
  <dcterms:modified xsi:type="dcterms:W3CDTF">2010-09-13T19:30:10Z</dcterms:modified>
</cp:coreProperties>
</file>